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441" r:id="rId5"/>
    <p:sldId id="470" r:id="rId6"/>
    <p:sldId id="476" r:id="rId7"/>
    <p:sldId id="467" r:id="rId8"/>
    <p:sldId id="482" r:id="rId9"/>
    <p:sldId id="475" r:id="rId10"/>
    <p:sldId id="478" r:id="rId11"/>
    <p:sldId id="479" r:id="rId12"/>
    <p:sldId id="483" r:id="rId13"/>
    <p:sldId id="486" r:id="rId14"/>
    <p:sldId id="487" r:id="rId15"/>
    <p:sldId id="481" r:id="rId16"/>
    <p:sldId id="477" r:id="rId17"/>
    <p:sldId id="480" r:id="rId18"/>
    <p:sldId id="484" r:id="rId19"/>
    <p:sldId id="489" r:id="rId20"/>
    <p:sldId id="488" r:id="rId21"/>
  </p:sldIdLst>
  <p:sldSz cx="9245600" cy="69596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eve Thompson" initials="MT" lastIdx="1" clrIdx="0">
    <p:extLst>
      <p:ext uri="{19B8F6BF-5375-455C-9EA6-DF929625EA0E}">
        <p15:presenceInfo xmlns:p15="http://schemas.microsoft.com/office/powerpoint/2012/main" userId="Maeve Thompson" providerId="None"/>
      </p:ext>
    </p:extLst>
  </p:cmAuthor>
  <p:cmAuthor id="2" name="Hotdesk" initials="H" lastIdx="1" clrIdx="1">
    <p:extLst>
      <p:ext uri="{19B8F6BF-5375-455C-9EA6-DF929625EA0E}">
        <p15:presenceInfo xmlns:p15="http://schemas.microsoft.com/office/powerpoint/2012/main" userId="Hotdesk" providerId="None"/>
      </p:ext>
    </p:extLst>
  </p:cmAuthor>
  <p:cmAuthor id="3" name="Steve Holdsworth" initials="SH" lastIdx="1" clrIdx="2">
    <p:extLst>
      <p:ext uri="{19B8F6BF-5375-455C-9EA6-DF929625EA0E}">
        <p15:presenceInfo xmlns:p15="http://schemas.microsoft.com/office/powerpoint/2012/main" userId="Steve Holdswor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1F"/>
    <a:srgbClr val="5F5F5F"/>
    <a:srgbClr val="00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209" autoAdjust="0"/>
  </p:normalViewPr>
  <p:slideViewPr>
    <p:cSldViewPr>
      <p:cViewPr varScale="1">
        <p:scale>
          <a:sx n="125" d="100"/>
          <a:sy n="125" d="100"/>
        </p:scale>
        <p:origin x="123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18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786" cy="4988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33" y="0"/>
            <a:ext cx="2950786" cy="4988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5E9B5-004F-4ABF-8869-1F20F2849BEB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065"/>
            <a:ext cx="2950786" cy="4988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33" y="9442065"/>
            <a:ext cx="2950786" cy="4988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76CBD-E1B9-4762-8FEE-DE53B67E9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92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786" cy="4988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833" y="0"/>
            <a:ext cx="2950786" cy="4988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4F649-E589-4C71-8458-6ED55A96C898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43013"/>
            <a:ext cx="44561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411" y="4784524"/>
            <a:ext cx="5447966" cy="39137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065"/>
            <a:ext cx="2950786" cy="4988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833" y="9442065"/>
            <a:ext cx="2950786" cy="4988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ABE7D-A426-4978-9209-63F7FD1D2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distinction between social action and volunteering is an important one. All volunteering is social action but not all social action is volunteering.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BE7D-A426-4978-9209-63F7FD1D2C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84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distinction between social action and volunteering is an important one. All volunteering is social action but not all social action is volunteering.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BE7D-A426-4978-9209-63F7FD1D2C4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96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distinction between social action and volunteering is an important one. All volunteering is social action but not all social action is volunteering.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BE7D-A426-4978-9209-63F7FD1D2C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08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distinction between social action and volunteering is an important one. All volunteering is social action but not all social action is volunteering.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BE7D-A426-4978-9209-63F7FD1D2C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3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distinction between social action and volunteering is an important one. All volunteering is social action but not all social action is volunteering.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BE7D-A426-4978-9209-63F7FD1D2C4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2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distinction between social action and volunteering is an important one. All volunteering is social action but not all social action is volunteering.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BE7D-A426-4978-9209-63F7FD1D2C4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distinction between social action and volunteering is an important one. All volunteering is social action but not all social action is volunteering.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BE7D-A426-4978-9209-63F7FD1D2C4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6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Grandparents plus/ local authority combine.</a:t>
            </a:r>
          </a:p>
          <a:p>
            <a:endParaRPr lang="en-GB" dirty="0"/>
          </a:p>
          <a:p>
            <a:r>
              <a:rPr lang="en-GB" dirty="0"/>
              <a:t>Take questions.   Ask for one thing that you'll take away with you today… give out evaluation forms</a:t>
            </a:r>
          </a:p>
          <a:p>
            <a:endParaRPr lang="en-GB" dirty="0"/>
          </a:p>
          <a:p>
            <a:r>
              <a:rPr lang="en-GB" dirty="0"/>
              <a:t>Give out kinship</a:t>
            </a:r>
            <a:r>
              <a:rPr lang="en-GB" baseline="0" dirty="0"/>
              <a:t> Care Guide.  Follow to call to see how  the training has impacted.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7520-7562-4AE2-A64B-71025E3B5E34}" type="slidenum">
              <a:rPr lang="en-GB" smtClean="0"/>
              <a:t>12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distinction between social action and volunteering is an important one. All volunteering is social action but not all social action is volunteering.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BE7D-A426-4978-9209-63F7FD1D2C4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0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r>
              <a:rPr lang="en-GB" baseline="0" dirty="0"/>
              <a:t>11.40 – 11.50    FROM HERE TO SLIDE with feedback (15.00) and </a:t>
            </a:r>
            <a:r>
              <a:rPr lang="en-GB" baseline="0" dirty="0" err="1"/>
              <a:t>quzz</a:t>
            </a:r>
            <a:r>
              <a:rPr lang="en-GB" baseline="0" dirty="0"/>
              <a:t> answer time  Until slide 19</a:t>
            </a:r>
          </a:p>
          <a:p>
            <a:endParaRPr lang="en-GB" baseline="0" dirty="0"/>
          </a:p>
          <a:p>
            <a:r>
              <a:rPr lang="en-GB" baseline="0" dirty="0"/>
              <a:t>Can read support information from handout from first slide presentation (JUNE) answer questions.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7520-7562-4AE2-A64B-71025E3B5E34}" type="slidenum">
              <a:rPr lang="en-GB" smtClean="0"/>
              <a:t>14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2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3420" y="2157476"/>
            <a:ext cx="7858760" cy="14615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86840" y="3897376"/>
            <a:ext cx="6471920" cy="173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A7A9A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Presentation</a:t>
            </a:r>
            <a:r>
              <a:rPr spc="-5" dirty="0"/>
              <a:t> </a:t>
            </a:r>
            <a:r>
              <a:rPr spc="-25" dirty="0"/>
              <a:t>T</a:t>
            </a:r>
            <a:r>
              <a:rPr dirty="0"/>
              <a:t>itle</a:t>
            </a:r>
            <a:r>
              <a:rPr spc="-5" dirty="0"/>
              <a:t> Name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-5" dirty="0">
                <a:latin typeface="Arial"/>
                <a:cs typeface="Arial"/>
              </a:rPr>
              <a:t>12–1</a:t>
            </a:r>
            <a:r>
              <a:rPr b="0" dirty="0">
                <a:latin typeface="Arial"/>
                <a:cs typeface="Arial"/>
              </a:rPr>
              <a:t>5 September</a:t>
            </a:r>
            <a:r>
              <a:rPr b="0" spc="-5" dirty="0">
                <a:latin typeface="Arial"/>
                <a:cs typeface="Arial"/>
              </a:rPr>
              <a:t> 201</a:t>
            </a:r>
            <a:r>
              <a:rPr b="0" dirty="0">
                <a:latin typeface="Arial"/>
                <a:cs typeface="Arial"/>
              </a:rPr>
              <a:t>7 </a:t>
            </a:r>
            <a:r>
              <a:rPr b="0" spc="-5" dirty="0">
                <a:latin typeface="Arial"/>
                <a:cs typeface="Arial"/>
              </a:rPr>
              <a:t>London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A7A9AC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0005" y="5622372"/>
            <a:ext cx="971994" cy="971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39999" y="6123175"/>
            <a:ext cx="7452359" cy="0"/>
          </a:xfrm>
          <a:custGeom>
            <a:avLst/>
            <a:gdLst/>
            <a:ahLst/>
            <a:cxnLst/>
            <a:rect l="l" t="t" r="r" b="b"/>
            <a:pathLst>
              <a:path w="7452359">
                <a:moveTo>
                  <a:pt x="0" y="0"/>
                </a:moveTo>
                <a:lnTo>
                  <a:pt x="7452004" y="0"/>
                </a:lnTo>
              </a:path>
            </a:pathLst>
          </a:custGeom>
          <a:ln w="6350">
            <a:solidFill>
              <a:srgbClr val="A7A9A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372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A7A9A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Presentation</a:t>
            </a:r>
            <a:r>
              <a:rPr spc="-5" dirty="0"/>
              <a:t> </a:t>
            </a:r>
            <a:r>
              <a:rPr spc="-25" dirty="0"/>
              <a:t>T</a:t>
            </a:r>
            <a:r>
              <a:rPr dirty="0"/>
              <a:t>itle</a:t>
            </a:r>
            <a:r>
              <a:rPr spc="-5" dirty="0"/>
              <a:t> Name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-5" dirty="0">
                <a:latin typeface="Arial"/>
                <a:cs typeface="Arial"/>
              </a:rPr>
              <a:t>12–1</a:t>
            </a:r>
            <a:r>
              <a:rPr b="0" dirty="0">
                <a:latin typeface="Arial"/>
                <a:cs typeface="Arial"/>
              </a:rPr>
              <a:t>5 September</a:t>
            </a:r>
            <a:r>
              <a:rPr b="0" spc="-5" dirty="0">
                <a:latin typeface="Arial"/>
                <a:cs typeface="Arial"/>
              </a:rPr>
              <a:t> 201</a:t>
            </a:r>
            <a:r>
              <a:rPr b="0" dirty="0">
                <a:latin typeface="Arial"/>
                <a:cs typeface="Arial"/>
              </a:rPr>
              <a:t>7 </a:t>
            </a:r>
            <a:r>
              <a:rPr b="0" spc="-5" dirty="0">
                <a:latin typeface="Arial"/>
                <a:cs typeface="Arial"/>
              </a:rPr>
              <a:t>London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A7A9AC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372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2280" y="1600708"/>
            <a:ext cx="4021836" cy="4593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61484" y="1600708"/>
            <a:ext cx="4021836" cy="4593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A7A9A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Presentation</a:t>
            </a:r>
            <a:r>
              <a:rPr spc="-5" dirty="0"/>
              <a:t> </a:t>
            </a:r>
            <a:r>
              <a:rPr spc="-25" dirty="0"/>
              <a:t>T</a:t>
            </a:r>
            <a:r>
              <a:rPr dirty="0"/>
              <a:t>itle</a:t>
            </a:r>
            <a:r>
              <a:rPr spc="-5" dirty="0"/>
              <a:t> Name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-5" dirty="0">
                <a:latin typeface="Arial"/>
                <a:cs typeface="Arial"/>
              </a:rPr>
              <a:t>12–1</a:t>
            </a:r>
            <a:r>
              <a:rPr b="0" dirty="0">
                <a:latin typeface="Arial"/>
                <a:cs typeface="Arial"/>
              </a:rPr>
              <a:t>5 September</a:t>
            </a:r>
            <a:r>
              <a:rPr b="0" spc="-5" dirty="0">
                <a:latin typeface="Arial"/>
                <a:cs typeface="Arial"/>
              </a:rPr>
              <a:t> 201</a:t>
            </a:r>
            <a:r>
              <a:rPr b="0" dirty="0">
                <a:latin typeface="Arial"/>
                <a:cs typeface="Arial"/>
              </a:rPr>
              <a:t>7 </a:t>
            </a:r>
            <a:r>
              <a:rPr b="0" spc="-5" dirty="0">
                <a:latin typeface="Arial"/>
                <a:cs typeface="Arial"/>
              </a:rPr>
              <a:t>London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A7A9AC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0005" y="5622372"/>
            <a:ext cx="971994" cy="971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39999" y="6123175"/>
            <a:ext cx="7452359" cy="0"/>
          </a:xfrm>
          <a:custGeom>
            <a:avLst/>
            <a:gdLst/>
            <a:ahLst/>
            <a:cxnLst/>
            <a:rect l="l" t="t" r="r" b="b"/>
            <a:pathLst>
              <a:path w="7452359">
                <a:moveTo>
                  <a:pt x="0" y="0"/>
                </a:moveTo>
                <a:lnTo>
                  <a:pt x="7452004" y="0"/>
                </a:lnTo>
              </a:path>
            </a:pathLst>
          </a:custGeom>
          <a:ln w="6350">
            <a:solidFill>
              <a:srgbClr val="A7A9A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372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A7A9A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Presentation</a:t>
            </a:r>
            <a:r>
              <a:rPr spc="-5" dirty="0"/>
              <a:t> </a:t>
            </a:r>
            <a:r>
              <a:rPr spc="-25" dirty="0"/>
              <a:t>T</a:t>
            </a:r>
            <a:r>
              <a:rPr dirty="0"/>
              <a:t>itle</a:t>
            </a:r>
            <a:r>
              <a:rPr spc="-5" dirty="0"/>
              <a:t> Name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-5" dirty="0">
                <a:latin typeface="Arial"/>
                <a:cs typeface="Arial"/>
              </a:rPr>
              <a:t>12–1</a:t>
            </a:r>
            <a:r>
              <a:rPr b="0" dirty="0">
                <a:latin typeface="Arial"/>
                <a:cs typeface="Arial"/>
              </a:rPr>
              <a:t>5 September</a:t>
            </a:r>
            <a:r>
              <a:rPr b="0" spc="-5" dirty="0">
                <a:latin typeface="Arial"/>
                <a:cs typeface="Arial"/>
              </a:rPr>
              <a:t> 201</a:t>
            </a:r>
            <a:r>
              <a:rPr b="0" dirty="0">
                <a:latin typeface="Arial"/>
                <a:cs typeface="Arial"/>
              </a:rPr>
              <a:t>7 </a:t>
            </a:r>
            <a:r>
              <a:rPr b="0" spc="-5" dirty="0">
                <a:latin typeface="Arial"/>
                <a:cs typeface="Arial"/>
              </a:rPr>
              <a:t>London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A7A9AC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A7A9A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Presentation</a:t>
            </a:r>
            <a:r>
              <a:rPr spc="-5" dirty="0"/>
              <a:t> </a:t>
            </a:r>
            <a:r>
              <a:rPr spc="-25" dirty="0"/>
              <a:t>T</a:t>
            </a:r>
            <a:r>
              <a:rPr dirty="0"/>
              <a:t>itle</a:t>
            </a:r>
            <a:r>
              <a:rPr spc="-5" dirty="0"/>
              <a:t> Name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-5" dirty="0">
                <a:latin typeface="Arial"/>
                <a:cs typeface="Arial"/>
              </a:rPr>
              <a:t>12–1</a:t>
            </a:r>
            <a:r>
              <a:rPr b="0" dirty="0">
                <a:latin typeface="Arial"/>
                <a:cs typeface="Arial"/>
              </a:rPr>
              <a:t>5 September</a:t>
            </a:r>
            <a:r>
              <a:rPr b="0" spc="-5" dirty="0">
                <a:latin typeface="Arial"/>
                <a:cs typeface="Arial"/>
              </a:rPr>
              <a:t> 201</a:t>
            </a:r>
            <a:r>
              <a:rPr b="0" dirty="0">
                <a:latin typeface="Arial"/>
                <a:cs typeface="Arial"/>
              </a:rPr>
              <a:t>7 </a:t>
            </a:r>
            <a:r>
              <a:rPr b="0" spc="-5" dirty="0">
                <a:latin typeface="Arial"/>
                <a:cs typeface="Arial"/>
              </a:rPr>
              <a:t>London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A7A9AC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0005" y="5622372"/>
            <a:ext cx="971994" cy="9719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2240" y="665497"/>
            <a:ext cx="6761119" cy="1033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372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0815" y="1336409"/>
            <a:ext cx="8243968" cy="272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27299" y="6216561"/>
            <a:ext cx="1811655" cy="322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A7A9A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Presentation</a:t>
            </a:r>
            <a:r>
              <a:rPr spc="-5" dirty="0"/>
              <a:t> </a:t>
            </a:r>
            <a:r>
              <a:rPr spc="-25" dirty="0"/>
              <a:t>T</a:t>
            </a:r>
            <a:r>
              <a:rPr dirty="0"/>
              <a:t>itle</a:t>
            </a:r>
            <a:r>
              <a:rPr spc="-5" dirty="0"/>
              <a:t> Name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-5" dirty="0">
                <a:latin typeface="Arial"/>
                <a:cs typeface="Arial"/>
              </a:rPr>
              <a:t>12–1</a:t>
            </a:r>
            <a:r>
              <a:rPr b="0" dirty="0">
                <a:latin typeface="Arial"/>
                <a:cs typeface="Arial"/>
              </a:rPr>
              <a:t>5 September</a:t>
            </a:r>
            <a:r>
              <a:rPr b="0" spc="-5" dirty="0">
                <a:latin typeface="Arial"/>
                <a:cs typeface="Arial"/>
              </a:rPr>
              <a:t> 201</a:t>
            </a:r>
            <a:r>
              <a:rPr b="0" dirty="0">
                <a:latin typeface="Arial"/>
                <a:cs typeface="Arial"/>
              </a:rPr>
              <a:t>7 </a:t>
            </a:r>
            <a:r>
              <a:rPr b="0" spc="-5" dirty="0">
                <a:latin typeface="Arial"/>
                <a:cs typeface="Arial"/>
              </a:rPr>
              <a:t>London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62280" y="6472428"/>
            <a:ext cx="2126488" cy="347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1338" y="6216560"/>
            <a:ext cx="1924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A7A9AC"/>
                </a:solidFill>
                <a:latin typeface="Arial"/>
                <a:cs typeface="Arial"/>
              </a:defRPr>
            </a:lvl1pPr>
          </a:lstStyle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dparentsplus.org.uk/news/grandparents-plus-responds-to-the-public-law-working-group-special-guardianship-order-recommendation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randparentsplus.org.uk/news/the-economic-case-for-kinship-care/" TargetMode="External"/><Relationship Id="rId5" Type="http://schemas.openxmlformats.org/officeDocument/2006/relationships/hyperlink" Target="https://www.grandparentsplus.org.uk/news/kinship-connected-evaluation/" TargetMode="External"/><Relationship Id="rId4" Type="http://schemas.openxmlformats.org/officeDocument/2006/relationships/hyperlink" Target="https://www.grandparentsplus.org.uk/news/parliamentary-taskforce-report-of-kinship-car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te.Obrien@grandparentsplus.org.u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Kelly.McDonagh@grandparentsplus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-139671"/>
            <a:ext cx="9248955" cy="7099271"/>
          </a:xfrm>
          <a:custGeom>
            <a:avLst/>
            <a:gdLst/>
            <a:ahLst/>
            <a:cxnLst/>
            <a:rect l="l" t="t" r="r" b="b"/>
            <a:pathLst>
              <a:path w="9245600" h="6959600">
                <a:moveTo>
                  <a:pt x="0" y="6959600"/>
                </a:moveTo>
                <a:lnTo>
                  <a:pt x="9245600" y="6959600"/>
                </a:lnTo>
                <a:lnTo>
                  <a:pt x="9245600" y="0"/>
                </a:lnTo>
                <a:lnTo>
                  <a:pt x="0" y="0"/>
                </a:lnTo>
                <a:lnTo>
                  <a:pt x="0" y="6959600"/>
                </a:lnTo>
                <a:close/>
              </a:path>
            </a:pathLst>
          </a:custGeom>
          <a:solidFill>
            <a:srgbClr val="F372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355600"/>
            <a:ext cx="2327071" cy="232707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29339" y="2902132"/>
            <a:ext cx="8516261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3722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guardians and kinship care – impact of COVID-19 and next steps for supporting families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0938" y="5298922"/>
            <a:ext cx="8313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Adoption &amp; Permanency Board</a:t>
            </a:r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Kate O’Brien – Director of Business Development &amp; Programmes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Kelly McDonagh – Senior Programmes Manager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168016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600" y="355600"/>
            <a:ext cx="870054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algn="l">
              <a:lnSpc>
                <a:spcPct val="100000"/>
              </a:lnSpc>
            </a:pPr>
            <a:r>
              <a:rPr lang="en-GB" sz="3600" b="0" spc="-5" dirty="0">
                <a:latin typeface="Arial" panose="020B0604020202020204" pitchFamily="34" charset="0"/>
                <a:cs typeface="Arial" panose="020B0604020202020204" pitchFamily="34" charset="0"/>
              </a:rPr>
              <a:t>Kinship Response: London case studies</a:t>
            </a:r>
            <a:endParaRPr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9000" y="1349796"/>
            <a:ext cx="6819901" cy="3200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0552" y="1117600"/>
            <a:ext cx="77861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Circumstances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authority referral, 3 SGO children (17, 16 &amp; 14) and 3  biological children in care of second cousin and his wife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Recent bereavement issues and issues around contact with birth mother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concerns: job loss within family unit due to COVID. No money for school uniform/ replace broken bunkbed/ children’s activities, including music and boxing classes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Actions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 contact with the family was a challenge for the project worker - 4 attempts to make contact by phone, email and text.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Discussions with the carers and information provided re contact.  Carer now also feeling supported by social worker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Grant submitted - total amount requested £600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provided regarding NATP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worker will also refer to Someone Like Me and virtual support group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2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600" y="431800"/>
            <a:ext cx="870054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algn="l">
              <a:lnSpc>
                <a:spcPct val="100000"/>
              </a:lnSpc>
            </a:pPr>
            <a:r>
              <a:rPr lang="en-GB" sz="3600" b="0" spc="-5" dirty="0">
                <a:latin typeface="Arial" panose="020B0604020202020204" pitchFamily="34" charset="0"/>
                <a:cs typeface="Arial" panose="020B0604020202020204" pitchFamily="34" charset="0"/>
              </a:rPr>
              <a:t>Kinship Response: London case studies</a:t>
            </a:r>
            <a:endParaRPr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9000" y="1349796"/>
            <a:ext cx="6819901" cy="3200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5036" y="1193800"/>
            <a:ext cx="77861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circumstances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 referral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Provided very limited information regarding current circumstances: “</a:t>
            </a: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behaviour problems with 2 of the children - also problems around contact and money.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Actions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Provided information on managing contact for both birth parents and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 guardian.  Provided information sheets.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Discussed online home-schooling resources and appropriate links shared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Explored resources including: The Adopter Hub, NATP, Adoption Plus 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worker to research local food voucher resource 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Mindfulness podcast shared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Referral to virtual support group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 referral to advice service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1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r="9489"/>
          <a:stretch/>
        </p:blipFill>
        <p:spPr>
          <a:xfrm>
            <a:off x="-25400" y="-6820"/>
            <a:ext cx="9296400" cy="696177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9245600" cy="6959600"/>
          </a:xfrm>
          <a:custGeom>
            <a:avLst/>
            <a:gdLst/>
            <a:ahLst/>
            <a:cxnLst/>
            <a:rect l="l" t="t" r="r" b="b"/>
            <a:pathLst>
              <a:path w="9245600" h="6959600">
                <a:moveTo>
                  <a:pt x="0" y="6959600"/>
                </a:moveTo>
                <a:lnTo>
                  <a:pt x="9245600" y="6959600"/>
                </a:lnTo>
                <a:lnTo>
                  <a:pt x="9245600" y="0"/>
                </a:lnTo>
                <a:lnTo>
                  <a:pt x="0" y="0"/>
                </a:lnTo>
                <a:lnTo>
                  <a:pt x="0" y="6959600"/>
                </a:lnTo>
                <a:close/>
              </a:path>
            </a:pathLst>
          </a:custGeom>
          <a:solidFill>
            <a:srgbClr val="F37221">
              <a:alpha val="2588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9221" y="952628"/>
            <a:ext cx="7927158" cy="6035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can’t  believe how helpful you are . We have had no support so this help has really touched us . We can really see some light now .I wish I knew about this service a year ago.”</a:t>
            </a:r>
          </a:p>
          <a:p>
            <a:r>
              <a:rPr lang="en-GB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“Thank you for your email. I have just finished making the self </a:t>
            </a:r>
            <a:r>
              <a:rPr lang="en-GB" sz="2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</a:t>
            </a:r>
            <a:r>
              <a:rPr lang="en-GB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PAC-UK and I will read through some of the other links tonight once the children are in bed!” </a:t>
            </a:r>
          </a:p>
          <a:p>
            <a:r>
              <a:rPr lang="en-GB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“Once again thank you for your time on the phone and letting me ramble on!” </a:t>
            </a:r>
          </a:p>
          <a:p>
            <a:r>
              <a:rPr lang="en-GB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2700" marR="5080">
              <a:lnSpc>
                <a:spcPct val="108700"/>
              </a:lnSpc>
              <a:tabLst>
                <a:tab pos="1189990" algn="l"/>
                <a:tab pos="1715770" algn="l"/>
                <a:tab pos="2324735" algn="l"/>
                <a:tab pos="2644140" algn="l"/>
                <a:tab pos="3084830" algn="l"/>
                <a:tab pos="3620135" algn="l"/>
                <a:tab pos="3691890" algn="l"/>
                <a:tab pos="4334510" algn="l"/>
                <a:tab pos="4481195" algn="l"/>
                <a:tab pos="5172710" algn="l"/>
                <a:tab pos="5336540" algn="l"/>
              </a:tabLst>
            </a:pP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2094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202663"/>
            <a:ext cx="870054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algn="l">
              <a:lnSpc>
                <a:spcPct val="100000"/>
              </a:lnSpc>
            </a:pPr>
            <a:r>
              <a:rPr lang="en-GB" sz="3600" b="0" spc="-5" dirty="0">
                <a:latin typeface="Arial" panose="020B0604020202020204" pitchFamily="34" charset="0"/>
                <a:cs typeface="Arial" panose="020B0604020202020204" pitchFamily="34" charset="0"/>
              </a:rPr>
              <a:t>Learning: benefits of collaboration with local authorities</a:t>
            </a:r>
            <a:endParaRPr lang="en-GB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9000" y="1349796"/>
            <a:ext cx="6819901" cy="3200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000" y="1310659"/>
            <a:ext cx="859458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Collaboration with Adopt London regarding service design for Kinship Response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Local authority teams sharing information with Grandparents Plus to disseminate to carers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Adopt London invested in additional specific support – e.g. PAC-UK, NATP, Adoption Plus – somewhere to refer to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Promotion of Kinship Response by local authority teams (team meetings) to special guardians across London – reflection of need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Kinship Connected – swift move to virtual support groups &amp; Kinship Ready – moved quickly to virtual delivery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8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9" r="6130"/>
          <a:stretch/>
        </p:blipFill>
        <p:spPr>
          <a:xfrm>
            <a:off x="-1752" y="-18393"/>
            <a:ext cx="9271000" cy="6997945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-1752" y="36593"/>
            <a:ext cx="9245600" cy="6959600"/>
          </a:xfrm>
          <a:custGeom>
            <a:avLst/>
            <a:gdLst/>
            <a:ahLst/>
            <a:cxnLst/>
            <a:rect l="l" t="t" r="r" b="b"/>
            <a:pathLst>
              <a:path w="9245600" h="6959600">
                <a:moveTo>
                  <a:pt x="0" y="6959600"/>
                </a:moveTo>
                <a:lnTo>
                  <a:pt x="9245600" y="6959600"/>
                </a:lnTo>
                <a:lnTo>
                  <a:pt x="9245600" y="0"/>
                </a:lnTo>
                <a:lnTo>
                  <a:pt x="0" y="0"/>
                </a:lnTo>
                <a:lnTo>
                  <a:pt x="0" y="6959600"/>
                </a:lnTo>
                <a:close/>
              </a:path>
            </a:pathLst>
          </a:custGeom>
          <a:solidFill>
            <a:srgbClr val="4395AC">
              <a:alpha val="2588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0016" y="660400"/>
            <a:ext cx="5829254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8800" spc="-75" dirty="0">
                <a:solidFill>
                  <a:srgbClr val="FFFFFF"/>
                </a:solidFill>
                <a:latin typeface="Evenfall-Upright"/>
                <a:cs typeface="Evenfall-Upright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689600"/>
            <a:ext cx="1025728" cy="1025726"/>
          </a:xfrm>
          <a:prstGeom prst="rect">
            <a:avLst/>
          </a:prstGeom>
        </p:spPr>
      </p:pic>
      <p:sp>
        <p:nvSpPr>
          <p:cNvPr id="8" name="object 32"/>
          <p:cNvSpPr txBox="1"/>
          <p:nvPr/>
        </p:nvSpPr>
        <p:spPr>
          <a:xfrm>
            <a:off x="1381821" y="736600"/>
            <a:ext cx="7086600" cy="452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  <a:spcAft>
                <a:spcPts val="600"/>
              </a:spcAft>
            </a:pPr>
            <a:r>
              <a:rPr lang="en-GB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absolutely loved it!! It is amazing to contact with people and to hear their stories and their experiences. Also I received very valuable information. Thank you!!” (special guardian participating in Kinship Ready workshop, East London Sept 2020)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1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1231900" y="1788592"/>
            <a:ext cx="78623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Grandparents Plus State of the Nation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 said they didn’t get the advice &amp; information they needed from the local authority when the child first move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 said they didn’t get the support they needed from the local authority when the child first moved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 said they’re getting the financial support they need from the local authority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 said they were getting enough support from the local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said they were getting the advice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889000" y="370245"/>
            <a:ext cx="73152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algn="l">
              <a:tabLst>
                <a:tab pos="1534160" algn="l"/>
              </a:tabLst>
            </a:pPr>
            <a:r>
              <a:rPr lang="en-GB" b="0" spc="-5" dirty="0">
                <a:latin typeface="Arial" panose="020B0604020202020204" pitchFamily="34" charset="0"/>
                <a:cs typeface="Arial" panose="020B0604020202020204" pitchFamily="34" charset="0"/>
              </a:rPr>
              <a:t>Beyond COVID-19: continue to support special guardians</a:t>
            </a:r>
            <a:endParaRPr b="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6200" y="6146800"/>
            <a:ext cx="7633742" cy="34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8700"/>
              </a:lnSpc>
              <a:tabLst>
                <a:tab pos="1189990" algn="l"/>
                <a:tab pos="1715770" algn="l"/>
                <a:tab pos="2324735" algn="l"/>
                <a:tab pos="2644140" algn="l"/>
                <a:tab pos="3084830" algn="l"/>
                <a:tab pos="3620135" algn="l"/>
                <a:tab pos="3691890" algn="l"/>
                <a:tab pos="4334510" algn="l"/>
                <a:tab pos="4481195" algn="l"/>
                <a:tab pos="5172710" algn="l"/>
                <a:tab pos="5336540" algn="l"/>
              </a:tabLst>
            </a:pPr>
            <a:r>
              <a:rPr lang="en-GB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State of the Nation survey (Oct 2020) – Grandparents Plus</a:t>
            </a:r>
          </a:p>
        </p:txBody>
      </p:sp>
    </p:spTree>
    <p:extLst>
      <p:ext uri="{BB962C8B-B14F-4D97-AF65-F5344CB8AC3E}">
        <p14:creationId xmlns:p14="http://schemas.microsoft.com/office/powerpoint/2010/main" val="3035592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022" y="241800"/>
            <a:ext cx="870054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algn="l">
              <a:lnSpc>
                <a:spcPct val="100000"/>
              </a:lnSpc>
            </a:pPr>
            <a:r>
              <a:rPr lang="en-GB" sz="3600" b="0" dirty="0">
                <a:latin typeface="Arial" panose="020B0604020202020204" pitchFamily="34" charset="0"/>
                <a:cs typeface="Arial" panose="020B0604020202020204" pitchFamily="34" charset="0"/>
              </a:rPr>
              <a:t>Beyond COVID-19: improving support for special guardians</a:t>
            </a:r>
            <a:endParaRPr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9000" y="1349796"/>
            <a:ext cx="6819901" cy="3200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000" y="1575697"/>
            <a:ext cx="859458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 on preparation – Public Law Working Group recommendations: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https://www.grandparentsplus.org.uk/news/grandparents-plus-responds-to-the-public-law-working-group-special-guardianship-order-recommendations/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Parliamentary Taskforce on Kinship Care recommendations: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https://www.grandparentsplus.org.uk/news/parliamentary-taskforce-report-of-kinship-care/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Increased focus on support for special guardians – role in reducing number of children coming into care.  At risk group. </a:t>
            </a:r>
          </a:p>
          <a:p>
            <a:pPr lvl="1"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ASGLB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Special guardian support guide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(due for publication soon)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Evaluation of Kinship Connected – benefits of one-to-one and peer support with 20% ROI: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https://www.grandparentsplus.org.uk/news/kinship-connected-evaluation/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Economic case for investment in kinship care by Nicol Economics: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https://www.grandparentsplus.org.uk/news/the-economic-case-for-kinship-care/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185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-139671"/>
            <a:ext cx="9248955" cy="7099271"/>
          </a:xfrm>
          <a:custGeom>
            <a:avLst/>
            <a:gdLst/>
            <a:ahLst/>
            <a:cxnLst/>
            <a:rect l="l" t="t" r="r" b="b"/>
            <a:pathLst>
              <a:path w="9245600" h="6959600">
                <a:moveTo>
                  <a:pt x="0" y="6959600"/>
                </a:moveTo>
                <a:lnTo>
                  <a:pt x="9245600" y="6959600"/>
                </a:lnTo>
                <a:lnTo>
                  <a:pt x="9245600" y="0"/>
                </a:lnTo>
                <a:lnTo>
                  <a:pt x="0" y="0"/>
                </a:lnTo>
                <a:lnTo>
                  <a:pt x="0" y="6959600"/>
                </a:lnTo>
                <a:close/>
              </a:path>
            </a:pathLst>
          </a:custGeom>
          <a:solidFill>
            <a:srgbClr val="F372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776492"/>
            <a:ext cx="978786" cy="97878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2009" y="1193800"/>
            <a:ext cx="850493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3722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9986" y="2870200"/>
            <a:ext cx="7047052" cy="3980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 O’Brien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Director of Business Development &amp; Programmes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Kate.Obrien@grandparentsplus.org.uk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07968 149915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700"/>
              </a:lnSpc>
              <a:tabLst>
                <a:tab pos="1189990" algn="l"/>
                <a:tab pos="1715770" algn="l"/>
                <a:tab pos="2324735" algn="l"/>
                <a:tab pos="2644140" algn="l"/>
                <a:tab pos="3084830" algn="l"/>
                <a:tab pos="3620135" algn="l"/>
                <a:tab pos="3691890" algn="l"/>
                <a:tab pos="4334510" algn="l"/>
                <a:tab pos="4481195" algn="l"/>
                <a:tab pos="5172710" algn="l"/>
                <a:tab pos="5336540" algn="l"/>
              </a:tabLs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Kelly McDonagh</a:t>
            </a:r>
          </a:p>
          <a:p>
            <a:pPr marL="12700" marR="5080">
              <a:lnSpc>
                <a:spcPct val="108700"/>
              </a:lnSpc>
              <a:tabLst>
                <a:tab pos="1189990" algn="l"/>
                <a:tab pos="1715770" algn="l"/>
                <a:tab pos="2324735" algn="l"/>
                <a:tab pos="2644140" algn="l"/>
                <a:tab pos="3084830" algn="l"/>
                <a:tab pos="3620135" algn="l"/>
                <a:tab pos="3691890" algn="l"/>
                <a:tab pos="4334510" algn="l"/>
                <a:tab pos="4481195" algn="l"/>
                <a:tab pos="5172710" algn="l"/>
                <a:tab pos="5336540" algn="l"/>
              </a:tabLst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Programmes Manager – South</a:t>
            </a:r>
          </a:p>
          <a:p>
            <a:pPr marL="12700" marR="5080">
              <a:lnSpc>
                <a:spcPct val="108700"/>
              </a:lnSpc>
              <a:tabLst>
                <a:tab pos="1189990" algn="l"/>
                <a:tab pos="1715770" algn="l"/>
                <a:tab pos="2324735" algn="l"/>
                <a:tab pos="2644140" algn="l"/>
                <a:tab pos="3084830" algn="l"/>
                <a:tab pos="3620135" algn="l"/>
                <a:tab pos="3691890" algn="l"/>
                <a:tab pos="4334510" algn="l"/>
                <a:tab pos="4481195" algn="l"/>
                <a:tab pos="5172710" algn="l"/>
                <a:tab pos="5336540" algn="l"/>
              </a:tabLst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Kelly.McDonagh@grandparentsplus.org.uk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>
              <a:lnSpc>
                <a:spcPct val="108700"/>
              </a:lnSpc>
              <a:tabLst>
                <a:tab pos="1189990" algn="l"/>
                <a:tab pos="1715770" algn="l"/>
                <a:tab pos="2324735" algn="l"/>
                <a:tab pos="2644140" algn="l"/>
                <a:tab pos="3084830" algn="l"/>
                <a:tab pos="3620135" algn="l"/>
                <a:tab pos="3691890" algn="l"/>
                <a:tab pos="4334510" algn="l"/>
                <a:tab pos="4481195" algn="l"/>
                <a:tab pos="5172710" algn="l"/>
                <a:tab pos="5336540" algn="l"/>
              </a:tabLst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07984 183052</a:t>
            </a: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6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923294"/>
            <a:ext cx="7010400" cy="5899241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041400" y="279400"/>
            <a:ext cx="870054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algn="l">
              <a:lnSpc>
                <a:spcPct val="100000"/>
              </a:lnSpc>
            </a:pPr>
            <a:r>
              <a:rPr lang="en-GB" b="0" spc="-5" dirty="0">
                <a:latin typeface="Arial" panose="020B0604020202020204" pitchFamily="34" charset="0"/>
                <a:cs typeface="Arial" panose="020B0604020202020204" pitchFamily="34" charset="0"/>
              </a:rPr>
              <a:t>Carers’ needs: COVID-19 surveys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6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412" y="338028"/>
            <a:ext cx="8915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algn="l">
              <a:lnSpc>
                <a:spcPct val="100000"/>
              </a:lnSpc>
            </a:pPr>
            <a:r>
              <a:rPr lang="en-GB" b="0" spc="-5" dirty="0">
                <a:latin typeface="Arial" panose="020B0604020202020204" pitchFamily="34" charset="0"/>
                <a:cs typeface="Arial" panose="020B0604020202020204" pitchFamily="34" charset="0"/>
              </a:rPr>
              <a:t>London-specific: COVID-19 surveys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9000" y="1349796"/>
            <a:ext cx="6819901" cy="3200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000" y="953581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599" y="1270000"/>
            <a:ext cx="72771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at home all the time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schools closed mixed feelings – pros &amp; 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difficulties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concerns increased as time went 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Scarcity of essential items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making sure they could get enough food, etc.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space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one respondent is living in a hotel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isolated, tearful, stressed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almost every respondent had been emotionally impacted.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the child/children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Boredom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distinct deterioration in behaviour, including mood swings, running away or becoming isolated from the rest of the family.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described the easing of restrictions as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confusing and they felt anxious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6200" y="6146800"/>
            <a:ext cx="7239000" cy="30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8700"/>
              </a:lnSpc>
              <a:tabLst>
                <a:tab pos="1189990" algn="l"/>
                <a:tab pos="1715770" algn="l"/>
                <a:tab pos="2324735" algn="l"/>
                <a:tab pos="2644140" algn="l"/>
                <a:tab pos="3084830" algn="l"/>
                <a:tab pos="3620135" algn="l"/>
                <a:tab pos="3691890" algn="l"/>
                <a:tab pos="4334510" algn="l"/>
                <a:tab pos="4481195" algn="l"/>
                <a:tab pos="5172710" algn="l"/>
                <a:tab pos="5336540" algn="l"/>
              </a:tabLst>
            </a:pPr>
            <a:r>
              <a:rPr lang="en-GB" sz="14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Coronavirus concerns surveys Mar, May &amp; June 2020 – Grandparents Plus</a:t>
            </a:r>
          </a:p>
        </p:txBody>
      </p:sp>
    </p:spTree>
    <p:extLst>
      <p:ext uri="{BB962C8B-B14F-4D97-AF65-F5344CB8AC3E}">
        <p14:creationId xmlns:p14="http://schemas.microsoft.com/office/powerpoint/2010/main" val="194045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370245"/>
            <a:ext cx="73152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algn="l">
              <a:tabLst>
                <a:tab pos="1534160" algn="l"/>
              </a:tabLst>
            </a:pPr>
            <a:r>
              <a:rPr lang="en-GB" b="0" spc="-5" dirty="0">
                <a:latin typeface="Arial" panose="020B0604020202020204" pitchFamily="34" charset="0"/>
                <a:cs typeface="Arial" panose="020B0604020202020204" pitchFamily="34" charset="0"/>
              </a:rPr>
              <a:t>State of the Nation survey: London</a:t>
            </a:r>
            <a:endParaRPr b="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1117600" y="2032000"/>
            <a:ext cx="78623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kinship carers responding in London were special guardians (66% - the child was previously looked after in local authority care)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64% said it was difficult or very difficult to manage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 said it was difficult or very difficult for the children in their care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 said they would struggle to cope if there are further restrictions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46200" y="6146800"/>
            <a:ext cx="7633742" cy="36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8700"/>
              </a:lnSpc>
              <a:tabLst>
                <a:tab pos="1189990" algn="l"/>
                <a:tab pos="1715770" algn="l"/>
                <a:tab pos="2324735" algn="l"/>
                <a:tab pos="2644140" algn="l"/>
                <a:tab pos="3084830" algn="l"/>
                <a:tab pos="3620135" algn="l"/>
                <a:tab pos="3691890" algn="l"/>
                <a:tab pos="4334510" algn="l"/>
                <a:tab pos="4481195" algn="l"/>
                <a:tab pos="5172710" algn="l"/>
                <a:tab pos="5336540" algn="l"/>
              </a:tabLst>
            </a:pPr>
            <a:r>
              <a:rPr lang="en-GB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State of the Nation survey (to be published Oct 2020) – Grandparents Plus</a:t>
            </a:r>
          </a:p>
        </p:txBody>
      </p:sp>
    </p:spTree>
    <p:extLst>
      <p:ext uri="{BB962C8B-B14F-4D97-AF65-F5344CB8AC3E}">
        <p14:creationId xmlns:p14="http://schemas.microsoft.com/office/powerpoint/2010/main" val="87303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s and Downs &amp; Lessons From the Universe | renée a ...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27"/>
            <a:ext cx="9245600" cy="73864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9000" y="1349796"/>
            <a:ext cx="6819901" cy="3200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000" y="953581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689600"/>
            <a:ext cx="1025728" cy="1025726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660400" y="2026666"/>
            <a:ext cx="79248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“It’s been an emotional rollercoaster…” (special guardian in London, May 2020)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2338" y="6789425"/>
            <a:ext cx="7493862" cy="36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8700"/>
              </a:lnSpc>
              <a:tabLst>
                <a:tab pos="1189990" algn="l"/>
                <a:tab pos="1715770" algn="l"/>
                <a:tab pos="2324735" algn="l"/>
                <a:tab pos="2644140" algn="l"/>
                <a:tab pos="3084830" algn="l"/>
                <a:tab pos="3620135" algn="l"/>
                <a:tab pos="3691890" algn="l"/>
                <a:tab pos="4334510" algn="l"/>
                <a:tab pos="4481195" algn="l"/>
                <a:tab pos="5172710" algn="l"/>
                <a:tab pos="5336540" algn="l"/>
              </a:tabLst>
            </a:pPr>
            <a:r>
              <a:rPr lang="en-GB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Coronavirus concerns surveys Mar, May &amp; June 2020 – Grandparents Plus</a:t>
            </a:r>
          </a:p>
        </p:txBody>
      </p:sp>
    </p:spTree>
    <p:extLst>
      <p:ext uri="{BB962C8B-B14F-4D97-AF65-F5344CB8AC3E}">
        <p14:creationId xmlns:p14="http://schemas.microsoft.com/office/powerpoint/2010/main" val="112409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713" y="431800"/>
            <a:ext cx="870054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algn="l">
              <a:lnSpc>
                <a:spcPct val="100000"/>
              </a:lnSpc>
            </a:pPr>
            <a:r>
              <a:rPr lang="en-GB" sz="4400" b="0" spc="-5" dirty="0">
                <a:latin typeface="Arial" panose="020B0604020202020204" pitchFamily="34" charset="0"/>
                <a:cs typeface="Arial" panose="020B0604020202020204" pitchFamily="34" charset="0"/>
              </a:rPr>
              <a:t>Kinship Response</a:t>
            </a:r>
            <a:endParaRPr sz="4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9000" y="1349796"/>
            <a:ext cx="6819901" cy="3200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814" y="1349796"/>
            <a:ext cx="84559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COVID-19-specific funding - funded by the Department for Education via the Adoption Support Fund – positive changes – transformation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of support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Developed COVID-19 service to support special guardians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68 local authority members spread across the country (England only)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 London boroughs – responded quickly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Target to support 904 special guardians with 1:1 support</a:t>
            </a:r>
          </a:p>
          <a:p>
            <a:pPr>
              <a:spcAft>
                <a:spcPts val="1200"/>
              </a:spcAft>
            </a:pPr>
            <a:endParaRPr lang="en-GB" sz="2800" spc="-3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9000" y="1349796"/>
            <a:ext cx="6819901" cy="3200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814" y="1349796"/>
            <a:ext cx="8455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GB" sz="2800" spc="-3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279400"/>
            <a:ext cx="6934200" cy="65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7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370245"/>
            <a:ext cx="723410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algn="l">
              <a:tabLst>
                <a:tab pos="1534160" algn="l"/>
              </a:tabLst>
            </a:pPr>
            <a:r>
              <a:rPr lang="en-GB" b="0" spc="-5" dirty="0">
                <a:latin typeface="Arial" panose="020B0604020202020204" pitchFamily="34" charset="0"/>
                <a:cs typeface="Arial" panose="020B0604020202020204" pitchFamily="34" charset="0"/>
              </a:rPr>
              <a:t>Reach of services in London </a:t>
            </a:r>
            <a:endParaRPr b="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1006383" y="1041400"/>
            <a:ext cx="786234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solidFill>
                <a:srgbClr val="000000"/>
              </a:solidFill>
              <a:latin typeface="YACgEVg3xZg 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 attendees at 41 virtual support groups in London since April 2020 (average 5/6 per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 special guardians supported 1:1 via Kinship Response Tier 2</a:t>
            </a:r>
          </a:p>
          <a:p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338 supported via advice service in London since April &amp; 50 received grants worth £27,026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matched with a Someone Like me Volunteer</a:t>
            </a:r>
          </a:p>
          <a:p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Kinship Ready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preparatory workshops for special guardians – run four workshops online in East London since lockdown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9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1041400" y="1422400"/>
            <a:ext cx="7862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solidFill>
                <a:srgbClr val="000000"/>
              </a:solidFill>
              <a:latin typeface="YACgEVg3xZg 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YACgEVg3xZg 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300" y="1029781"/>
            <a:ext cx="76962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Relentless nature of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parenting children who have suffered trauma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at the same time as experiencing a significant reduction in available support.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Transition back to school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– some carers finding it harder than when children were at home.</a:t>
            </a:r>
          </a:p>
          <a:p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Increase in requests for advice and support regarding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child on carer violence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The advice many carers are getting from local authorities appears to be a standard ‘call the police’ response. They find this unhelpful.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Increased carer anxiety from BAME community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– especially in light of media reports that BAME community are twice as likely to die from coronavirus.</a:t>
            </a:r>
          </a:p>
          <a:p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1900" y="6349697"/>
            <a:ext cx="7671842" cy="629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8700"/>
              </a:lnSpc>
              <a:tabLst>
                <a:tab pos="1189990" algn="l"/>
                <a:tab pos="1715770" algn="l"/>
                <a:tab pos="2324735" algn="l"/>
                <a:tab pos="2644140" algn="l"/>
                <a:tab pos="3084830" algn="l"/>
                <a:tab pos="3620135" algn="l"/>
                <a:tab pos="3691890" algn="l"/>
                <a:tab pos="4334510" algn="l"/>
                <a:tab pos="4481195" algn="l"/>
                <a:tab pos="5172710" algn="l"/>
                <a:tab pos="5336540" algn="l"/>
              </a:tabLst>
            </a:pPr>
            <a:r>
              <a:rPr lang="en-GB" sz="16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Case reviews with London project workers Mar to Sept 2020 – Grandparents Plus</a:t>
            </a: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889000" y="370245"/>
            <a:ext cx="7924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algn="l">
              <a:tabLst>
                <a:tab pos="1534160" algn="l"/>
              </a:tabLst>
            </a:pPr>
            <a:r>
              <a:rPr lang="en-GB" b="0" spc="-5" dirty="0">
                <a:latin typeface="Arial" panose="020B0604020202020204" pitchFamily="34" charset="0"/>
                <a:cs typeface="Arial" panose="020B0604020202020204" pitchFamily="34" charset="0"/>
              </a:rPr>
              <a:t>Key themes from 1:1 support</a:t>
            </a:r>
            <a:endParaRPr lang="en-GB" b="0" spc="-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51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84947B930CB6409CA4F931C1192845" ma:contentTypeVersion="13" ma:contentTypeDescription="Create a new document." ma:contentTypeScope="" ma:versionID="a2bab1892462a7995fa536cf4453d0e1">
  <xsd:schema xmlns:xsd="http://www.w3.org/2001/XMLSchema" xmlns:xs="http://www.w3.org/2001/XMLSchema" xmlns:p="http://schemas.microsoft.com/office/2006/metadata/properties" xmlns:ns3="e37654b4-757f-4294-b70d-f77d149d55a4" xmlns:ns4="9f653225-d2d7-44f1-bb62-380ca4191773" targetNamespace="http://schemas.microsoft.com/office/2006/metadata/properties" ma:root="true" ma:fieldsID="ffd8711f4c078f1b39c2c0a33e280089" ns3:_="" ns4:_="">
    <xsd:import namespace="e37654b4-757f-4294-b70d-f77d149d55a4"/>
    <xsd:import namespace="9f653225-d2d7-44f1-bb62-380ca41917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654b4-757f-4294-b70d-f77d149d55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53225-d2d7-44f1-bb62-380ca4191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825ED8-C4C6-4212-92F9-836555BC58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F4C3E2-D281-405E-80AC-CA940CB808C6}">
  <ds:schemaRefs>
    <ds:schemaRef ds:uri="9f653225-d2d7-44f1-bb62-380ca4191773"/>
    <ds:schemaRef ds:uri="e37654b4-757f-4294-b70d-f77d149d55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E380D86-C599-44AE-A322-EC812CDD3A8E}">
  <ds:schemaRefs>
    <ds:schemaRef ds:uri="e37654b4-757f-4294-b70d-f77d149d55a4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9f653225-d2d7-44f1-bb62-380ca419177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47104</TotalTime>
  <Words>1613</Words>
  <Application>Microsoft Macintosh PowerPoint</Application>
  <PresentationFormat>Custom</PresentationFormat>
  <Paragraphs>160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Evenfall-Upright</vt:lpstr>
      <vt:lpstr>Times New Roman</vt:lpstr>
      <vt:lpstr>Wingdings</vt:lpstr>
      <vt:lpstr>YACgEVg3xZg 0</vt:lpstr>
      <vt:lpstr>Office Theme</vt:lpstr>
      <vt:lpstr>PowerPoint Presentation</vt:lpstr>
      <vt:lpstr>Carers’ needs: COVID-19 surveys</vt:lpstr>
      <vt:lpstr>London-specific: COVID-19 surveys</vt:lpstr>
      <vt:lpstr>State of the Nation survey: London</vt:lpstr>
      <vt:lpstr>“It’s been an emotional rollercoaster…” (special guardian in London, May 2020)</vt:lpstr>
      <vt:lpstr>Kinship Response</vt:lpstr>
      <vt:lpstr>PowerPoint Presentation</vt:lpstr>
      <vt:lpstr>Reach of services in London </vt:lpstr>
      <vt:lpstr>Key themes from 1:1 support</vt:lpstr>
      <vt:lpstr>Kinship Response: London case studies</vt:lpstr>
      <vt:lpstr>Kinship Response: London case studies</vt:lpstr>
      <vt:lpstr>PowerPoint Presentation</vt:lpstr>
      <vt:lpstr>Learning: benefits of collaboration with local authorities</vt:lpstr>
      <vt:lpstr>PowerPoint Presentation</vt:lpstr>
      <vt:lpstr>Beyond COVID-19: continue to support special guardians</vt:lpstr>
      <vt:lpstr>Beyond COVID-19: improving support for special guardians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Hotdesk</dc:creator>
  <cp:lastModifiedBy>Helen Edwards</cp:lastModifiedBy>
  <cp:revision>308</cp:revision>
  <cp:lastPrinted>2018-09-12T14:26:33Z</cp:lastPrinted>
  <dcterms:created xsi:type="dcterms:W3CDTF">2017-08-21T18:44:48Z</dcterms:created>
  <dcterms:modified xsi:type="dcterms:W3CDTF">2020-11-25T12:28:33Z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2017-08-21T00:00:00Z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2017-08-21T00:00:00Z</vt:filetime>
  </property>
  <property fmtid="{D5CDD505-2E9C-101B-9397-08002B2CF9AE}" pid="5" name="ContentTypeId">
    <vt:lpwstr>0x0101000B84947B930CB6409CA4F931C1192845</vt:lpwstr>
  </property>
</Properties>
</file>