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58" r:id="rId5"/>
    <p:sldId id="262" r:id="rId6"/>
    <p:sldId id="257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481"/>
    <a:srgbClr val="F38029"/>
    <a:srgbClr val="DE791C"/>
    <a:srgbClr val="72A593"/>
    <a:srgbClr val="5A5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89" d="100"/>
          <a:sy n="89" d="100"/>
        </p:scale>
        <p:origin x="2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194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011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79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24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787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3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45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06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48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045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582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70035-8259-46D9-8C8C-7DB55BD5DF44}" type="datetimeFigureOut">
              <a:rPr lang="en-GB" smtClean="0"/>
              <a:t>22/10/2020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19DD2-5953-446C-AB98-62C97CF6AB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01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228" y="5385698"/>
            <a:ext cx="1278735" cy="127013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/>
        </p:nvSpPr>
        <p:spPr>
          <a:xfrm>
            <a:off x="672123" y="468820"/>
            <a:ext cx="11252840" cy="5755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GB" sz="5400" b="1" dirty="0">
                <a:solidFill>
                  <a:srgbClr val="DE7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Embedding Race Equality </a:t>
            </a:r>
            <a:r>
              <a:rPr lang="en-GB" sz="5400" b="1" dirty="0" smtClean="0">
                <a:solidFill>
                  <a:srgbClr val="DE7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5400" b="1" dirty="0">
                <a:solidFill>
                  <a:srgbClr val="DE7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Lewisham Schools</a:t>
            </a:r>
            <a:endParaRPr lang="en-GB" sz="1400" b="1" dirty="0" smtClean="0">
              <a:solidFill>
                <a:srgbClr val="DE79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GB" sz="2800" b="1" dirty="0" smtClean="0">
                <a:solidFill>
                  <a:srgbClr val="F380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London Borough of Lewisham</a:t>
            </a:r>
            <a:endParaRPr lang="en-GB" sz="2800" b="1" dirty="0">
              <a:solidFill>
                <a:srgbClr val="F3802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708" y="419409"/>
            <a:ext cx="10515600" cy="875529"/>
          </a:xfrm>
        </p:spPr>
        <p:txBody>
          <a:bodyPr/>
          <a:lstStyle/>
          <a:p>
            <a:r>
              <a:rPr lang="en-GB" b="1" dirty="0" smtClean="0">
                <a:solidFill>
                  <a:srgbClr val="DE7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recent work</a:t>
            </a:r>
            <a:endParaRPr lang="en-GB" b="1" dirty="0">
              <a:solidFill>
                <a:srgbClr val="DE79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708" y="1977103"/>
            <a:ext cx="10626388" cy="3971425"/>
          </a:xfrm>
        </p:spPr>
        <p:txBody>
          <a:bodyPr anchor="ctr">
            <a:noAutofit/>
          </a:bodyPr>
          <a:lstStyle/>
          <a:p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a transparent evidence base-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Lewisham data shared with all stakeholders </a:t>
            </a:r>
          </a:p>
          <a:p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Lewisham Teaching School Alliance Inclusive Leadership Programme-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for existing and aspiring BAME leaders in our schools, 2018/19 &amp; 2019/20</a:t>
            </a:r>
          </a:p>
          <a:p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Lewisham Learning Inclusive Curriculum Conference,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June 2019- an opportunity to reflect on leadership of an inclusive curriculum in the 21</a:t>
            </a:r>
            <a:r>
              <a:rPr lang="en-GB" sz="2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century</a:t>
            </a:r>
          </a:p>
          <a:p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‘Your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Voice Can Change the 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World’ –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Since January 2020, 30 Lewisham schools working with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30 schools in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Mpumalanga, SA- focus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on how the curriculum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support pupils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stand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up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to and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oppose racism.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(British Council/ </a:t>
            </a:r>
            <a:r>
              <a:rPr lang="en-GB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Rathfern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Lewisham Learning Humanities Hub-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work supported by three academics focusing on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decolonising the curriculum. Learning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shared through seminars for schools.</a:t>
            </a:r>
          </a:p>
          <a:p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inclusive school governance-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council commitment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1163" y="316311"/>
            <a:ext cx="1089048" cy="108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05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947" y="468223"/>
            <a:ext cx="10515600" cy="875529"/>
          </a:xfrm>
        </p:spPr>
        <p:txBody>
          <a:bodyPr/>
          <a:lstStyle/>
          <a:p>
            <a:r>
              <a:rPr lang="en-GB" b="1" dirty="0" smtClean="0">
                <a:solidFill>
                  <a:srgbClr val="DE7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Summer/ Autumn 2020 activity</a:t>
            </a:r>
            <a:endParaRPr lang="en-GB" b="1" dirty="0">
              <a:solidFill>
                <a:srgbClr val="DE79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586" y="1697071"/>
            <a:ext cx="10515600" cy="397142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en-GB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Lewisham </a:t>
            </a:r>
            <a:r>
              <a:rPr lang="en-GB" sz="2300" b="1" dirty="0">
                <a:latin typeface="Arial" panose="020B0604020202020204" pitchFamily="34" charset="0"/>
                <a:cs typeface="Arial" panose="020B0604020202020204" pitchFamily="34" charset="0"/>
              </a:rPr>
              <a:t>Race Equality Analysis 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– analysis of attainment and progress by ethnicity in Lewisham 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schools shows continuing issues of poor educational outcomes for children with a Black Caribbean heritage</a:t>
            </a:r>
            <a:endParaRPr lang="en-GB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Schools Race Equality Steering Group now established 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– to coordinate action to address this across the borough</a:t>
            </a:r>
            <a:endParaRPr lang="en-GB" sz="2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Stakeholder Consultation 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– parents, Young Mayor’s Programme, Lewisham Council BAME Professional Network, 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eadteachers and community group representatives</a:t>
            </a:r>
          </a:p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Good practice 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– practice in other London boroughs considered</a:t>
            </a:r>
          </a:p>
          <a:p>
            <a:r>
              <a:rPr lang="en-GB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Exploring Westside Academy model in Brent</a:t>
            </a:r>
            <a:r>
              <a:rPr lang="en-GB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– exploring proposals for a supplementary school with Lewisham parents</a:t>
            </a:r>
            <a:endParaRPr lang="en-GB" sz="2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662" y="365125"/>
            <a:ext cx="1089048" cy="108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03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947" y="2193048"/>
            <a:ext cx="10804996" cy="3430340"/>
          </a:xfrm>
        </p:spPr>
        <p:txBody>
          <a:bodyPr anchor="ctr">
            <a:noAutofit/>
          </a:bodyPr>
          <a:lstStyle/>
          <a:p>
            <a:pPr>
              <a:spcAft>
                <a:spcPts val="600"/>
              </a:spcAft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Established: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June 2020 and supported by Lewisham Learning</a:t>
            </a: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Membership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: eight head teachers, two representatives from teaching school alliances, two Governors and senior representatives from the Council.</a:t>
            </a:r>
          </a:p>
          <a:p>
            <a:pPr>
              <a:spcAft>
                <a:spcPts val="600"/>
              </a:spcAft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Embedding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race equality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raising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attainment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of Black Caribbean pupils across Lewisham.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66914" y="462301"/>
            <a:ext cx="826897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b="1" dirty="0">
              <a:solidFill>
                <a:srgbClr val="DE79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20947" y="468223"/>
            <a:ext cx="9794715" cy="875529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DE7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 Race Equality Steering Group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662" y="365125"/>
            <a:ext cx="1089048" cy="108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6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broad ethnic groups, the group with the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lowest attainment and progress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was consistently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Black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pupils. Of the black ethnic subgroups, this was specifically true for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Black Caribbean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pupils, and to a lesser extent pupils from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Any Other Black Background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Black African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pupils were generally the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highest performing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Black subgroups.</a:t>
            </a:r>
          </a:p>
          <a:p>
            <a:pPr>
              <a:spcAft>
                <a:spcPts val="1200"/>
              </a:spcAft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White &amp; Black Caribbean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was also one of the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three lowest performing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subgroups for attainment and progress.</a:t>
            </a:r>
          </a:p>
          <a:p>
            <a:pPr>
              <a:spcAft>
                <a:spcPts val="1200"/>
              </a:spcAft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ethnic subgroups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with the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lowest attainment and progress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also had the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highest rate of fixed term exclusions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200"/>
              </a:spcAft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Attainment of Black Caribbean pupils on free school meals (FSM) was relatively similar to Black Caribbean pupils without FSM.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However, there is a large FSM gap for other ethnic subgroups.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6224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DE7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Lewisham Race Equality Analysis </a:t>
            </a:r>
            <a:endParaRPr lang="en-GB" b="1" dirty="0">
              <a:solidFill>
                <a:srgbClr val="DE79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192" y="496664"/>
            <a:ext cx="1069674" cy="106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00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DE7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Lewisham Race Equality Pledge</a:t>
            </a:r>
            <a:endParaRPr lang="en-GB" b="1" dirty="0">
              <a:solidFill>
                <a:srgbClr val="DE79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9146"/>
            <a:ext cx="10515600" cy="483250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Race Equality Steering Group is expecting </a:t>
            </a:r>
            <a:r>
              <a:rPr lang="en-GB" sz="2200" b="1" dirty="0">
                <a:latin typeface="Arial" panose="020B0604020202020204" pitchFamily="34" charset="0"/>
                <a:cs typeface="Arial" panose="020B0604020202020204" pitchFamily="34" charset="0"/>
              </a:rPr>
              <a:t>all Lewisham schools to publicly sign up to a pledge to Embed Race Equality and address Black Caribbean and BAME </a:t>
            </a:r>
            <a:r>
              <a:rPr lang="en-GB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underachievement.</a:t>
            </a:r>
            <a:endParaRPr lang="en-GB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This will entail a commitment to: 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• Targeting ambitious outcomes for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Black Caribbean and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BAME pupils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• Leaders and governors taking a whole school approach to embedding race equality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• Transparent reporting and sharing data </a:t>
            </a: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• Working together in new ways and sharing good practice to embed race equality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across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school cultures, curriculum and parent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</a:t>
            </a:r>
          </a:p>
          <a:p>
            <a:pPr marL="0" indent="0">
              <a:buNone/>
            </a:pP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• Lewisham Learning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and Lewisham Council will support, challenge and hold to account, including reporting annually to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Council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on the progress that is being </a:t>
            </a:r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made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192" y="496664"/>
            <a:ext cx="1069674" cy="106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66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DE7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Westside Academy model</a:t>
            </a:r>
            <a:endParaRPr lang="en-GB" b="1" dirty="0">
              <a:solidFill>
                <a:srgbClr val="DE79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1611"/>
            <a:ext cx="10515600" cy="4786696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Westside Young Leaders Academy in Willesden supports young African and Caribbean boys and girls fulfil their potential. The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Curriculum focuses on history, culture, identity and also black history. 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academy teaches finance and business, leadership and social skills, how to communicate with teachers and parents and have respect combined with creativity and self-expression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GB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Benefits 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for young people:</a:t>
            </a:r>
          </a:p>
          <a:p>
            <a:pPr marL="361950"/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confidence and self-esteem</a:t>
            </a:r>
          </a:p>
          <a:p>
            <a:pPr marL="361950" lvl="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Raise aspirations</a:t>
            </a:r>
          </a:p>
          <a:p>
            <a:pPr marL="361950" lvl="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Improve behaviour</a:t>
            </a:r>
          </a:p>
          <a:p>
            <a:pPr marL="361950" lvl="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Improve health and well-being</a:t>
            </a:r>
          </a:p>
          <a:p>
            <a:pPr marL="361950" lvl="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Access to scholarships</a:t>
            </a:r>
          </a:p>
          <a:p>
            <a:pPr marL="361950" lvl="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Contact with role models and mentors</a:t>
            </a:r>
          </a:p>
          <a:p>
            <a:pPr marL="361950" lvl="0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Access to positive peer group.</a:t>
            </a:r>
          </a:p>
          <a:p>
            <a:pPr marL="0" indent="0">
              <a:buNone/>
            </a:pP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06041" y="2709184"/>
            <a:ext cx="6147759" cy="23185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Benefits for parents:</a:t>
            </a:r>
          </a:p>
          <a:p>
            <a:pPr marL="449263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 A positive impact on a child’s behaviour</a:t>
            </a:r>
          </a:p>
          <a:p>
            <a:pPr marL="449263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confidence</a:t>
            </a:r>
          </a:p>
          <a:p>
            <a:pPr marL="449263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Better understanding of how education can transform a child’s life</a:t>
            </a:r>
          </a:p>
          <a:p>
            <a:pPr marL="449263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 with a range of skilled and qualified professionals including teachers, counsellors, therapists </a:t>
            </a:r>
          </a:p>
          <a:p>
            <a:pPr marL="449263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Access to supportive networks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5206041" y="5170231"/>
            <a:ext cx="6147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Benefit to the community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49263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Supported families with food</a:t>
            </a:r>
          </a:p>
          <a:p>
            <a:pPr marL="449263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Provided children with laptops</a:t>
            </a:r>
          </a:p>
          <a:p>
            <a:pPr marL="449263" lvl="1" indent="-28575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Partnered with other community organisations and shares good practice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192" y="496664"/>
            <a:ext cx="1069674" cy="106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27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770" y="1504598"/>
            <a:ext cx="11059029" cy="396250"/>
          </a:xfrm>
        </p:spPr>
        <p:txBody>
          <a:bodyPr anchor="ctr"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Lewisham Race Equality Plan </a:t>
            </a:r>
          </a:p>
          <a:p>
            <a:pPr marL="0" indent="0">
              <a:spcAft>
                <a:spcPts val="600"/>
              </a:spcAft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4770" y="0"/>
            <a:ext cx="113580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solidFill>
                  <a:srgbClr val="DE79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three year plan</a:t>
            </a:r>
            <a:endParaRPr lang="en-GB" b="1" dirty="0">
              <a:solidFill>
                <a:srgbClr val="DE79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3771" y="243836"/>
            <a:ext cx="1089048" cy="108172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332134"/>
              </p:ext>
            </p:extLst>
          </p:nvPr>
        </p:nvGraphicFramePr>
        <p:xfrm>
          <a:off x="764960" y="1674222"/>
          <a:ext cx="10662081" cy="4889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0136"/>
                <a:gridCol w="3607434"/>
                <a:gridCol w="4524511"/>
              </a:tblGrid>
              <a:tr h="23438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90000"/>
                        </a:lnSpc>
                      </a:pPr>
                      <a:r>
                        <a:rPr lang="en-GB" sz="18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Immediate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8440" algn="ctr">
                        <a:lnSpc>
                          <a:spcPct val="90000"/>
                        </a:lnSpc>
                      </a:pPr>
                      <a:r>
                        <a:rPr lang="en-GB" sz="18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 1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98755" algn="ctr">
                        <a:lnSpc>
                          <a:spcPct val="90000"/>
                        </a:lnSpc>
                      </a:pPr>
                      <a:r>
                        <a:rPr lang="en-GB" sz="18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 2 &amp; 3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875178">
                <a:tc>
                  <a:txBody>
                    <a:bodyPr/>
                    <a:lstStyle/>
                    <a:p>
                      <a:pPr marL="0" lvl="0" indent="0" fontAlgn="base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</a:pPr>
                      <a:endParaRPr lang="en-GB" sz="17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7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November Executive Director’s briefing for headteachers </a:t>
                      </a:r>
                    </a:p>
                    <a:p>
                      <a:pPr marL="342900" lvl="0" indent="-342900" fontAlgn="base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7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Draft </a:t>
                      </a:r>
                      <a:r>
                        <a:rPr lang="en-GB" sz="17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</a:t>
                      </a:r>
                      <a:r>
                        <a:rPr lang="en-GB" sz="17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for/by </a:t>
                      </a:r>
                      <a:r>
                        <a:rPr lang="en-GB" sz="17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 </a:t>
                      </a:r>
                      <a:r>
                        <a:rPr lang="en-GB" sz="17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send to parents</a:t>
                      </a:r>
                      <a:endParaRPr lang="en-GB" sz="17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fontAlgn="base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7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Lewisham Race Equality Pledge</a:t>
                      </a:r>
                      <a:endParaRPr lang="en-GB" sz="17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200"/>
                        </a:spcAft>
                      </a:pPr>
                      <a:r>
                        <a:rPr lang="en-US" sz="17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38029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endParaRPr lang="en-GB" sz="17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7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Anti-racism </a:t>
                      </a:r>
                      <a:r>
                        <a:rPr lang="en-GB" sz="17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policy and policy reviews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7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Anti-racist training, using data to provide targeted provision for schools where </a:t>
                      </a:r>
                      <a:r>
                        <a:rPr lang="en-GB" sz="17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</a:t>
                      </a:r>
                      <a:r>
                        <a:rPr lang="en-GB" sz="17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challenge is needed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7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Decolonised and diverse curriculum development </a:t>
                      </a: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7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Establish</a:t>
                      </a:r>
                      <a:r>
                        <a:rPr lang="en-GB" sz="1700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annual Lewisham Racial Equality Conference</a:t>
                      </a:r>
                      <a:endParaRPr lang="en-GB" sz="17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endParaRPr lang="en-GB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8B48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endParaRPr lang="en-GB" sz="1700" kern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700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Co-create </a:t>
                      </a:r>
                      <a:r>
                        <a:rPr lang="en-GB" sz="17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Lewisham Race Equality Framework collaboratively over two years ensuring a range of schools and stakeholders are involved with this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7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Enhanced access to work experience and mentors, monitoring and auditing of decolonised and diverse curriculum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90000"/>
                        </a:lnSpc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  <a:tabLst>
                          <a:tab pos="457200" algn="l"/>
                        </a:tabLst>
                      </a:pPr>
                      <a:r>
                        <a:rPr lang="en-GB" sz="17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Support, training to improve recruitment and retention of teachers and improved representation in senior leadership</a:t>
                      </a:r>
                      <a:endParaRPr lang="en-GB" sz="17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13179">
                <a:tc gridSpan="3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Underpinning 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Parents as partners and community involvement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Diverse</a:t>
                      </a:r>
                      <a:r>
                        <a:rPr lang="en-GB" sz="16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school governance</a:t>
                      </a:r>
                      <a:endParaRPr lang="en-GB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Embedding schools’ work </a:t>
                      </a:r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 wider Council race equality work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Regular headteacher &amp; school leader briefings</a:t>
                      </a:r>
                    </a:p>
                    <a:p>
                      <a:pPr marL="0" lvl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Evidence base</a:t>
                      </a:r>
                      <a:r>
                        <a:rPr lang="en-GB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&amp; research support</a:t>
                      </a:r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20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727</Words>
  <Application>Microsoft Office PowerPoint</Application>
  <PresentationFormat>Widescreen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PowerPoint Presentation</vt:lpstr>
      <vt:lpstr>Some recent work</vt:lpstr>
      <vt:lpstr>Summer/ Autumn 2020 activity</vt:lpstr>
      <vt:lpstr>Schools Race Equality Steering Group</vt:lpstr>
      <vt:lpstr>PowerPoint Presentation</vt:lpstr>
      <vt:lpstr>Lewisham Race Equality Pledge</vt:lpstr>
      <vt:lpstr>Westside Academy model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Race inclusion – Children and Young People</dc:title>
  <dc:creator>Parish, Charlotte</dc:creator>
  <cp:lastModifiedBy>Scattergood, Angela</cp:lastModifiedBy>
  <cp:revision>26</cp:revision>
  <dcterms:created xsi:type="dcterms:W3CDTF">2020-10-16T13:14:17Z</dcterms:created>
  <dcterms:modified xsi:type="dcterms:W3CDTF">2020-10-22T15:36:33Z</dcterms:modified>
</cp:coreProperties>
</file>