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9" r:id="rId4"/>
    <p:sldId id="260" r:id="rId5"/>
    <p:sldId id="266" r:id="rId6"/>
    <p:sldId id="268" r:id="rId7"/>
    <p:sldId id="267" r:id="rId8"/>
    <p:sldId id="263" r:id="rId9"/>
    <p:sldId id="269" r:id="rId10"/>
    <p:sldId id="265" r:id="rId11"/>
    <p:sldId id="258" r:id="rId12"/>
    <p:sldId id="261" r:id="rId13"/>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7" d="100"/>
          <a:sy n="67" d="100"/>
        </p:scale>
        <p:origin x="604" y="44"/>
      </p:cViewPr>
      <p:guideLst>
        <p:guide orient="horz" pos="2160"/>
        <p:guide pos="3840"/>
      </p:guideLst>
    </p:cSldViewPr>
  </p:slideViewPr>
  <p:notesTextViewPr>
    <p:cViewPr>
      <p:scale>
        <a:sx n="1" d="1"/>
        <a:sy n="1" d="1"/>
      </p:scale>
      <p:origin x="0" y="0"/>
    </p:cViewPr>
  </p:notesTextViewPr>
  <p:notesViewPr>
    <p:cSldViewPr snapToGrid="0">
      <p:cViewPr varScale="1">
        <p:scale>
          <a:sx n="80" d="100"/>
          <a:sy n="80" d="100"/>
        </p:scale>
        <p:origin x="4002"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fld id="{1F75003F-4CC3-4A6E-BA40-363FAF48A91E}" type="datetimeFigureOut">
              <a:rPr lang="en-GB" smtClean="0"/>
              <a:t>03/02/2023</a:t>
            </a:fld>
            <a:endParaRPr lang="en-GB"/>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89C332DF-5C5F-4F00-AA72-ED8FC8906778}" type="slidenum">
              <a:rPr lang="en-GB" smtClean="0"/>
              <a:t>‹#›</a:t>
            </a:fld>
            <a:endParaRPr lang="en-GB"/>
          </a:p>
        </p:txBody>
      </p:sp>
    </p:spTree>
    <p:extLst>
      <p:ext uri="{BB962C8B-B14F-4D97-AF65-F5344CB8AC3E}">
        <p14:creationId xmlns:p14="http://schemas.microsoft.com/office/powerpoint/2010/main" val="306294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liia.london/liia-programme/adolescent-safeguarding-and-youth-justice"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cscp.org.uk/wp-content/uploads/2021/03/The-London-Child-Exploitation-Operating-Protocol-2021-MPS.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file:///C:\Users\kibbe\Downloads\MACE%20peer%20review%20report%20FINAL%2022%2009%202022%20(4).pdf"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presentation was given to the first meeting of the pan-London MACE Chairs group on 12 January 2023 at London Councils.</a:t>
            </a:r>
          </a:p>
        </p:txBody>
      </p:sp>
      <p:sp>
        <p:nvSpPr>
          <p:cNvPr id="4" name="Slide Number Placeholder 3"/>
          <p:cNvSpPr>
            <a:spLocks noGrp="1"/>
          </p:cNvSpPr>
          <p:nvPr>
            <p:ph type="sldNum" sz="quarter" idx="5"/>
          </p:nvPr>
        </p:nvSpPr>
        <p:spPr/>
        <p:txBody>
          <a:bodyPr/>
          <a:lstStyle/>
          <a:p>
            <a:fld id="{89C332DF-5C5F-4F00-AA72-ED8FC8906778}" type="slidenum">
              <a:rPr lang="en-GB" smtClean="0"/>
              <a:t>1</a:t>
            </a:fld>
            <a:endParaRPr lang="en-GB"/>
          </a:p>
        </p:txBody>
      </p:sp>
    </p:spTree>
    <p:extLst>
      <p:ext uri="{BB962C8B-B14F-4D97-AF65-F5344CB8AC3E}">
        <p14:creationId xmlns:p14="http://schemas.microsoft.com/office/powerpoint/2010/main" val="1466469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Statutory partners have endorsed the 2021 protocol. Regardless of any weaknesses (which are not surprising given its ambition and the circumstances under which it was produced) the priority of the MACE peer review implementation work will be to encourage compliance with the approach set out in the protocol, particularly the use of VOLT in the MACE meetings and the development of operational oversight through the use of data</a:t>
            </a:r>
          </a:p>
          <a:p>
            <a:endParaRPr lang="en-GB" dirty="0"/>
          </a:p>
          <a:p>
            <a:r>
              <a:rPr lang="en-GB" dirty="0"/>
              <a:t>Common tools and templates will be proposed, based on models known to be in use and working</a:t>
            </a:r>
          </a:p>
          <a:p>
            <a:endParaRPr lang="en-GB" dirty="0"/>
          </a:p>
          <a:p>
            <a:r>
              <a:rPr lang="en-GB" dirty="0"/>
              <a:t>The focus is on achievable short term gains. No one would argue that the safeguarding of vulnerable young adults is not important, and there are examples of positive approaches to commissioning of services and assessment of young people approaching the age of 18 that can be shared. </a:t>
            </a:r>
          </a:p>
          <a:p>
            <a:r>
              <a:rPr lang="en-GB" dirty="0"/>
              <a:t>More fundamental shifts in thinking rely on engagement of adult agencies (housing, probation, Adult services) which will take longer.</a:t>
            </a:r>
          </a:p>
          <a:p>
            <a:endParaRPr lang="en-GB" dirty="0"/>
          </a:p>
          <a:p>
            <a:r>
              <a:rPr lang="en-GB" dirty="0"/>
              <a:t>It is suggested that a revised protocol will be developed to coincide with the publication of revised statutory guidance. All the work proposed will contribute to the development of the protocol and also we hope to government thinking </a:t>
            </a:r>
          </a:p>
        </p:txBody>
      </p:sp>
      <p:sp>
        <p:nvSpPr>
          <p:cNvPr id="4" name="Slide Number Placeholder 3"/>
          <p:cNvSpPr>
            <a:spLocks noGrp="1"/>
          </p:cNvSpPr>
          <p:nvPr>
            <p:ph type="sldNum" sz="quarter" idx="5"/>
          </p:nvPr>
        </p:nvSpPr>
        <p:spPr/>
        <p:txBody>
          <a:bodyPr/>
          <a:lstStyle/>
          <a:p>
            <a:fld id="{89C332DF-5C5F-4F00-AA72-ED8FC8906778}" type="slidenum">
              <a:rPr lang="en-GB" smtClean="0"/>
              <a:t>10</a:t>
            </a:fld>
            <a:endParaRPr lang="en-GB"/>
          </a:p>
        </p:txBody>
      </p:sp>
    </p:spTree>
    <p:extLst>
      <p:ext uri="{BB962C8B-B14F-4D97-AF65-F5344CB8AC3E}">
        <p14:creationId xmlns:p14="http://schemas.microsoft.com/office/powerpoint/2010/main" val="35715996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9C332DF-5C5F-4F00-AA72-ED8FC8906778}" type="slidenum">
              <a:rPr lang="en-GB" smtClean="0"/>
              <a:t>11</a:t>
            </a:fld>
            <a:endParaRPr lang="en-GB"/>
          </a:p>
        </p:txBody>
      </p:sp>
    </p:spTree>
    <p:extLst>
      <p:ext uri="{BB962C8B-B14F-4D97-AF65-F5344CB8AC3E}">
        <p14:creationId xmlns:p14="http://schemas.microsoft.com/office/powerpoint/2010/main" val="16492727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9C332DF-5C5F-4F00-AA72-ED8FC8906778}" type="slidenum">
              <a:rPr lang="en-GB" smtClean="0"/>
              <a:t>12</a:t>
            </a:fld>
            <a:endParaRPr lang="en-GB"/>
          </a:p>
        </p:txBody>
      </p:sp>
    </p:spTree>
    <p:extLst>
      <p:ext uri="{BB962C8B-B14F-4D97-AF65-F5344CB8AC3E}">
        <p14:creationId xmlns:p14="http://schemas.microsoft.com/office/powerpoint/2010/main" val="9445960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Peer Review of MACE arrangements was set up under the direction of LASOB, which has been formed to offer senior level, multi-agency oversight of Adolescent Safeguarding services and initiatives. Full details of LASOB and the MACE Peer Review may be found at </a:t>
            </a:r>
            <a:r>
              <a:rPr lang="en-GB" dirty="0">
                <a:hlinkClick r:id="rId3"/>
              </a:rPr>
              <a:t>https://liia.london/liia-programme/adolescent-safeguarding-and-youth-justice</a:t>
            </a:r>
            <a:r>
              <a:rPr lang="en-GB" dirty="0"/>
              <a:t> </a:t>
            </a:r>
          </a:p>
        </p:txBody>
      </p:sp>
      <p:sp>
        <p:nvSpPr>
          <p:cNvPr id="4" name="Slide Number Placeholder 3"/>
          <p:cNvSpPr>
            <a:spLocks noGrp="1"/>
          </p:cNvSpPr>
          <p:nvPr>
            <p:ph type="sldNum" sz="quarter" idx="5"/>
          </p:nvPr>
        </p:nvSpPr>
        <p:spPr/>
        <p:txBody>
          <a:bodyPr/>
          <a:lstStyle/>
          <a:p>
            <a:fld id="{89C332DF-5C5F-4F00-AA72-ED8FC8906778}" type="slidenum">
              <a:rPr lang="en-GB" smtClean="0"/>
              <a:t>2</a:t>
            </a:fld>
            <a:endParaRPr lang="en-GB"/>
          </a:p>
        </p:txBody>
      </p:sp>
    </p:spTree>
    <p:extLst>
      <p:ext uri="{BB962C8B-B14F-4D97-AF65-F5344CB8AC3E}">
        <p14:creationId xmlns:p14="http://schemas.microsoft.com/office/powerpoint/2010/main" val="1561311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786362"/>
            <a:ext cx="5486400" cy="4153101"/>
          </a:xfrm>
        </p:spPr>
        <p:txBody>
          <a:bodyPr/>
          <a:lstStyle/>
          <a:p>
            <a:endParaRPr lang="en-GB" dirty="0"/>
          </a:p>
          <a:p>
            <a:r>
              <a:rPr lang="en-GB" dirty="0"/>
              <a:t>In order to understand the current position in relation to MACE, and the findings of the peer review, it is useful to consider the historical development. The first three  editions of the operational protocol were focused on child sexual exploitation and developed to provide a consistent response to failures to address CSE as a safeguarding issue.</a:t>
            </a:r>
          </a:p>
          <a:p>
            <a:endParaRPr lang="en-GB" dirty="0"/>
          </a:p>
          <a:p>
            <a:r>
              <a:rPr lang="en-GB" dirty="0"/>
              <a:t>The fourth edition seeks to address the whole range of exploitation concerns  </a:t>
            </a:r>
            <a:r>
              <a:rPr lang="en-GB" dirty="0">
                <a:hlinkClick r:id="rId3"/>
              </a:rPr>
              <a:t>https://cscp.org.uk/wp-content/uploads/2021/03/The-London-Child-Exploitation-Operating-Protocol-2021-MPS.pdf</a:t>
            </a:r>
            <a:r>
              <a:rPr lang="en-GB" dirty="0"/>
              <a:t> </a:t>
            </a:r>
          </a:p>
          <a:p>
            <a:endParaRPr lang="en-GB" dirty="0"/>
          </a:p>
          <a:p>
            <a:r>
              <a:rPr lang="en-GB" dirty="0"/>
              <a:t>In the intervening period there had been a number of developments which make both the work and the development of a protocol very challenging. These include:</a:t>
            </a:r>
          </a:p>
          <a:p>
            <a:pPr marL="171450" indent="-171450">
              <a:buFont typeface="Arial" panose="020B0604020202020204" pitchFamily="34" charset="0"/>
              <a:buChar char="•"/>
            </a:pPr>
            <a:r>
              <a:rPr lang="en-GB" dirty="0"/>
              <a:t>Changing nature of exploitation (e.g. serious youth violence deaths in 2017-2019)</a:t>
            </a:r>
          </a:p>
          <a:p>
            <a:pPr marL="171450" indent="-171450">
              <a:buFont typeface="Arial" panose="020B0604020202020204" pitchFamily="34" charset="0"/>
              <a:buChar char="•"/>
            </a:pPr>
            <a:r>
              <a:rPr lang="en-GB" dirty="0"/>
              <a:t>Expectation in WT 2018 that the problem of exploitation is addressed but no clear national guidance</a:t>
            </a:r>
          </a:p>
          <a:p>
            <a:pPr marL="171450" indent="-171450">
              <a:buFont typeface="Arial" panose="020B0604020202020204" pitchFamily="34" charset="0"/>
              <a:buChar char="•"/>
            </a:pPr>
            <a:r>
              <a:rPr lang="en-GB" dirty="0"/>
              <a:t>Acceptance by safeguarding professionals that they should be able to address these problems</a:t>
            </a:r>
          </a:p>
          <a:p>
            <a:pPr marL="171450" indent="-171450">
              <a:buFont typeface="Arial" panose="020B0604020202020204" pitchFamily="34" charset="0"/>
              <a:buChar char="•"/>
            </a:pPr>
            <a:r>
              <a:rPr lang="en-GB" dirty="0"/>
              <a:t>MPS BVU structural changes which pull many more police officers into complex safeguarding work</a:t>
            </a:r>
          </a:p>
          <a:p>
            <a:pPr marL="171450" indent="-171450">
              <a:buFont typeface="Arial" panose="020B0604020202020204" pitchFamily="34" charset="0"/>
              <a:buChar char="•"/>
            </a:pPr>
            <a:r>
              <a:rPr lang="en-GB" dirty="0"/>
              <a:t>Disparate finding of initiatives on exploitation</a:t>
            </a:r>
          </a:p>
          <a:p>
            <a:pPr marL="171450" indent="-171450">
              <a:buFont typeface="Arial" panose="020B0604020202020204" pitchFamily="34" charset="0"/>
              <a:buChar char="•"/>
            </a:pPr>
            <a:r>
              <a:rPr lang="en-GB" dirty="0"/>
              <a:t>Practice developments such as contextual safeguarding, open to many interpretations</a:t>
            </a:r>
          </a:p>
        </p:txBody>
      </p:sp>
      <p:sp>
        <p:nvSpPr>
          <p:cNvPr id="4" name="Slide Number Placeholder 3"/>
          <p:cNvSpPr>
            <a:spLocks noGrp="1"/>
          </p:cNvSpPr>
          <p:nvPr>
            <p:ph type="sldNum" sz="quarter" idx="5"/>
          </p:nvPr>
        </p:nvSpPr>
        <p:spPr/>
        <p:txBody>
          <a:bodyPr/>
          <a:lstStyle/>
          <a:p>
            <a:fld id="{89C332DF-5C5F-4F00-AA72-ED8FC8906778}" type="slidenum">
              <a:rPr lang="en-GB" smtClean="0"/>
              <a:t>3</a:t>
            </a:fld>
            <a:endParaRPr lang="en-GB"/>
          </a:p>
        </p:txBody>
      </p:sp>
    </p:spTree>
    <p:extLst>
      <p:ext uri="{BB962C8B-B14F-4D97-AF65-F5344CB8AC3E}">
        <p14:creationId xmlns:p14="http://schemas.microsoft.com/office/powerpoint/2010/main" val="2180667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peer review report and associated documents are available on the LIIA website at</a:t>
            </a:r>
          </a:p>
          <a:p>
            <a:r>
              <a:rPr lang="en-US" dirty="0">
                <a:hlinkClick r:id="rId3" action="ppaction://hlinkfile"/>
              </a:rPr>
              <a:t>file:///C:/Users/kibbe/Downloads/MACE%20peer%20review%20report%20FINAL%2022%2009%202022%20(4).pdf</a:t>
            </a:r>
            <a:r>
              <a:rPr lang="en-US" dirty="0"/>
              <a:t> </a:t>
            </a:r>
            <a:endParaRPr lang="en-GB" dirty="0"/>
          </a:p>
        </p:txBody>
      </p:sp>
      <p:sp>
        <p:nvSpPr>
          <p:cNvPr id="4" name="Slide Number Placeholder 3"/>
          <p:cNvSpPr>
            <a:spLocks noGrp="1"/>
          </p:cNvSpPr>
          <p:nvPr>
            <p:ph type="sldNum" sz="quarter" idx="5"/>
          </p:nvPr>
        </p:nvSpPr>
        <p:spPr/>
        <p:txBody>
          <a:bodyPr/>
          <a:lstStyle/>
          <a:p>
            <a:fld id="{89C332DF-5C5F-4F00-AA72-ED8FC8906778}" type="slidenum">
              <a:rPr lang="en-GB" smtClean="0"/>
              <a:t>4</a:t>
            </a:fld>
            <a:endParaRPr lang="en-GB"/>
          </a:p>
        </p:txBody>
      </p:sp>
    </p:spTree>
    <p:extLst>
      <p:ext uri="{BB962C8B-B14F-4D97-AF65-F5344CB8AC3E}">
        <p14:creationId xmlns:p14="http://schemas.microsoft.com/office/powerpoint/2010/main" val="14267436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VOLT approach is the mnemonic </a:t>
            </a:r>
          </a:p>
          <a:p>
            <a:r>
              <a:rPr lang="en-GB" b="1" dirty="0"/>
              <a:t>V</a:t>
            </a:r>
            <a:r>
              <a:rPr lang="en-GB" dirty="0"/>
              <a:t>ictim</a:t>
            </a:r>
          </a:p>
          <a:p>
            <a:r>
              <a:rPr lang="en-GB" b="1" dirty="0"/>
              <a:t>O</a:t>
            </a:r>
            <a:r>
              <a:rPr lang="en-GB" dirty="0"/>
              <a:t>ffender</a:t>
            </a:r>
          </a:p>
          <a:p>
            <a:r>
              <a:rPr lang="en-GB" b="1" dirty="0"/>
              <a:t>T</a:t>
            </a:r>
            <a:r>
              <a:rPr lang="en-GB" dirty="0"/>
              <a:t>heme</a:t>
            </a:r>
          </a:p>
          <a:p>
            <a:r>
              <a:rPr lang="en-GB" b="1" dirty="0"/>
              <a:t>L</a:t>
            </a:r>
            <a:r>
              <a:rPr lang="en-GB" dirty="0"/>
              <a:t>ocation</a:t>
            </a:r>
          </a:p>
          <a:p>
            <a:r>
              <a:rPr lang="en-GB" dirty="0"/>
              <a:t>First set out in the 3</a:t>
            </a:r>
            <a:r>
              <a:rPr lang="en-GB" baseline="30000" dirty="0"/>
              <a:t>rd</a:t>
            </a:r>
            <a:r>
              <a:rPr lang="en-GB" dirty="0"/>
              <a:t> edition of the protocol. It was initially understood as being a way of describing the circumstances of young people at risk of sexual exploitation.</a:t>
            </a:r>
          </a:p>
          <a:p>
            <a:r>
              <a:rPr lang="en-GB" dirty="0"/>
              <a:t>In the fourth edition of the protocol there is an expectation that the local partnership will </a:t>
            </a:r>
            <a:r>
              <a:rPr lang="en-GB" u="sng" dirty="0"/>
              <a:t>also</a:t>
            </a:r>
            <a:r>
              <a:rPr lang="en-GB" dirty="0"/>
              <a:t> use these themes to provide operational oversight and strategic planning of its services as a whole.</a:t>
            </a:r>
          </a:p>
        </p:txBody>
      </p:sp>
      <p:sp>
        <p:nvSpPr>
          <p:cNvPr id="4" name="Slide Number Placeholder 3"/>
          <p:cNvSpPr>
            <a:spLocks noGrp="1"/>
          </p:cNvSpPr>
          <p:nvPr>
            <p:ph type="sldNum" sz="quarter" idx="5"/>
          </p:nvPr>
        </p:nvSpPr>
        <p:spPr/>
        <p:txBody>
          <a:bodyPr/>
          <a:lstStyle/>
          <a:p>
            <a:fld id="{89C332DF-5C5F-4F00-AA72-ED8FC8906778}" type="slidenum">
              <a:rPr lang="en-GB" smtClean="0"/>
              <a:t>5</a:t>
            </a:fld>
            <a:endParaRPr lang="en-GB"/>
          </a:p>
        </p:txBody>
      </p:sp>
    </p:spTree>
    <p:extLst>
      <p:ext uri="{BB962C8B-B14F-4D97-AF65-F5344CB8AC3E}">
        <p14:creationId xmlns:p14="http://schemas.microsoft.com/office/powerpoint/2010/main" val="9195541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believe that every local authority area has a functioning MACE. </a:t>
            </a:r>
          </a:p>
          <a:p>
            <a:r>
              <a:rPr lang="en-GB" dirty="0"/>
              <a:t>Self report indicates that some function better than others. </a:t>
            </a:r>
          </a:p>
        </p:txBody>
      </p:sp>
      <p:sp>
        <p:nvSpPr>
          <p:cNvPr id="4" name="Slide Number Placeholder 3"/>
          <p:cNvSpPr>
            <a:spLocks noGrp="1"/>
          </p:cNvSpPr>
          <p:nvPr>
            <p:ph type="sldNum" sz="quarter" idx="5"/>
          </p:nvPr>
        </p:nvSpPr>
        <p:spPr/>
        <p:txBody>
          <a:bodyPr/>
          <a:lstStyle/>
          <a:p>
            <a:fld id="{89C332DF-5C5F-4F00-AA72-ED8FC8906778}" type="slidenum">
              <a:rPr lang="en-GB" smtClean="0"/>
              <a:t>6</a:t>
            </a:fld>
            <a:endParaRPr lang="en-GB"/>
          </a:p>
        </p:txBody>
      </p:sp>
    </p:spTree>
    <p:extLst>
      <p:ext uri="{BB962C8B-B14F-4D97-AF65-F5344CB8AC3E}">
        <p14:creationId xmlns:p14="http://schemas.microsoft.com/office/powerpoint/2010/main" val="41884689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9C332DF-5C5F-4F00-AA72-ED8FC8906778}" type="slidenum">
              <a:rPr lang="en-GB" smtClean="0"/>
              <a:t>7</a:t>
            </a:fld>
            <a:endParaRPr lang="en-GB"/>
          </a:p>
        </p:txBody>
      </p:sp>
    </p:spTree>
    <p:extLst>
      <p:ext uri="{BB962C8B-B14F-4D97-AF65-F5344CB8AC3E}">
        <p14:creationId xmlns:p14="http://schemas.microsoft.com/office/powerpoint/2010/main" val="25602594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peer review was not an inspection i.e. we did not examine case outcomes (e.g. read case files or interview service users)</a:t>
            </a:r>
          </a:p>
          <a:p>
            <a:endParaRPr lang="en-GB" dirty="0"/>
          </a:p>
          <a:p>
            <a:r>
              <a:rPr lang="en-GB" dirty="0"/>
              <a:t>Reliance was placed on anonymous self report. There was a great deal of candour about current challenges and shortcomings, as well as positive factors</a:t>
            </a:r>
          </a:p>
          <a:p>
            <a:endParaRPr lang="en-GB" dirty="0"/>
          </a:p>
          <a:p>
            <a:r>
              <a:rPr lang="en-GB" dirty="0"/>
              <a:t>It is important to note that a number of partnerships reported that they had consciously focused on the March 2021 version of the protocol in order to review their existing arrangements. These partnerships reported that this had been a positive process that had improved the functioning of their MACE</a:t>
            </a:r>
          </a:p>
        </p:txBody>
      </p:sp>
      <p:sp>
        <p:nvSpPr>
          <p:cNvPr id="4" name="Slide Number Placeholder 3"/>
          <p:cNvSpPr>
            <a:spLocks noGrp="1"/>
          </p:cNvSpPr>
          <p:nvPr>
            <p:ph type="sldNum" sz="quarter" idx="5"/>
          </p:nvPr>
        </p:nvSpPr>
        <p:spPr/>
        <p:txBody>
          <a:bodyPr/>
          <a:lstStyle/>
          <a:p>
            <a:fld id="{89C332DF-5C5F-4F00-AA72-ED8FC8906778}" type="slidenum">
              <a:rPr lang="en-GB" smtClean="0"/>
              <a:t>8</a:t>
            </a:fld>
            <a:endParaRPr lang="en-GB"/>
          </a:p>
        </p:txBody>
      </p:sp>
    </p:spTree>
    <p:extLst>
      <p:ext uri="{BB962C8B-B14F-4D97-AF65-F5344CB8AC3E}">
        <p14:creationId xmlns:p14="http://schemas.microsoft.com/office/powerpoint/2010/main" val="9526551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introduction of BCUs, coinciding with changing profile of exploitation, as well as the growing expectations that local agencies should provide a response, has been particularly challenging for the MPS. Exploitation encompasses a large number of criminal offences and BCUs organise their responses differently (e.g. gangs teams, CSE teams). This presents a particular challenge in liaison, data collection, and representation at multi-agency meetings such as MACE. </a:t>
            </a:r>
          </a:p>
          <a:p>
            <a:endParaRPr lang="en-GB" dirty="0"/>
          </a:p>
          <a:p>
            <a:r>
              <a:rPr lang="en-GB" dirty="0"/>
              <a:t>A number of child safeguarding practice reviews have highlighted the risks associated with the movement of families and the placement of children across local authority borders; however these have yet to be turned into an agreed, pan-London approach, and not yet reflected in procedures</a:t>
            </a:r>
          </a:p>
        </p:txBody>
      </p:sp>
      <p:sp>
        <p:nvSpPr>
          <p:cNvPr id="4" name="Slide Number Placeholder 3"/>
          <p:cNvSpPr>
            <a:spLocks noGrp="1"/>
          </p:cNvSpPr>
          <p:nvPr>
            <p:ph type="sldNum" sz="quarter" idx="5"/>
          </p:nvPr>
        </p:nvSpPr>
        <p:spPr/>
        <p:txBody>
          <a:bodyPr/>
          <a:lstStyle/>
          <a:p>
            <a:fld id="{89C332DF-5C5F-4F00-AA72-ED8FC8906778}" type="slidenum">
              <a:rPr lang="en-GB" smtClean="0"/>
              <a:t>9</a:t>
            </a:fld>
            <a:endParaRPr lang="en-GB"/>
          </a:p>
        </p:txBody>
      </p:sp>
    </p:spTree>
    <p:extLst>
      <p:ext uri="{BB962C8B-B14F-4D97-AF65-F5344CB8AC3E}">
        <p14:creationId xmlns:p14="http://schemas.microsoft.com/office/powerpoint/2010/main" val="3304897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D63D5-D996-DD57-C456-7DC1FA0BD1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F9A471B-8F16-6610-9F98-926EBCD3E6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AF1D31B-1EDB-4B18-DDAF-F606482E5BAB}"/>
              </a:ext>
            </a:extLst>
          </p:cNvPr>
          <p:cNvSpPr>
            <a:spLocks noGrp="1"/>
          </p:cNvSpPr>
          <p:nvPr>
            <p:ph type="dt" sz="half" idx="10"/>
          </p:nvPr>
        </p:nvSpPr>
        <p:spPr/>
        <p:txBody>
          <a:bodyPr/>
          <a:lstStyle/>
          <a:p>
            <a:fld id="{26B2D4AB-D530-474C-B833-0FE54EEDD1AD}" type="datetimeFigureOut">
              <a:rPr lang="en-GB" smtClean="0"/>
              <a:t>03/02/2023</a:t>
            </a:fld>
            <a:endParaRPr lang="en-GB" dirty="0"/>
          </a:p>
        </p:txBody>
      </p:sp>
      <p:sp>
        <p:nvSpPr>
          <p:cNvPr id="5" name="Footer Placeholder 4">
            <a:extLst>
              <a:ext uri="{FF2B5EF4-FFF2-40B4-BE49-F238E27FC236}">
                <a16:creationId xmlns:a16="http://schemas.microsoft.com/office/drawing/2014/main" id="{A8180D6B-2546-6147-C0D5-D00B4451DDE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58D4ACF-38A6-B191-3B81-2314C3153594}"/>
              </a:ext>
            </a:extLst>
          </p:cNvPr>
          <p:cNvSpPr>
            <a:spLocks noGrp="1"/>
          </p:cNvSpPr>
          <p:nvPr>
            <p:ph type="sldNum" sz="quarter" idx="12"/>
          </p:nvPr>
        </p:nvSpPr>
        <p:spPr/>
        <p:txBody>
          <a:bodyPr/>
          <a:lstStyle/>
          <a:p>
            <a:fld id="{2715A45A-125C-4A17-ACF8-45917CDF85C2}" type="slidenum">
              <a:rPr lang="en-GB" smtClean="0"/>
              <a:t>‹#›</a:t>
            </a:fld>
            <a:endParaRPr lang="en-GB" dirty="0"/>
          </a:p>
        </p:txBody>
      </p:sp>
    </p:spTree>
    <p:extLst>
      <p:ext uri="{BB962C8B-B14F-4D97-AF65-F5344CB8AC3E}">
        <p14:creationId xmlns:p14="http://schemas.microsoft.com/office/powerpoint/2010/main" val="4096147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1FBDC-954B-3E4B-03B7-C2CA41EFDAC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7A16DEF-A684-F566-BF5C-4E06A7546E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D368BE-9CE8-E952-B02B-7E72CEDBD110}"/>
              </a:ext>
            </a:extLst>
          </p:cNvPr>
          <p:cNvSpPr>
            <a:spLocks noGrp="1"/>
          </p:cNvSpPr>
          <p:nvPr>
            <p:ph type="dt" sz="half" idx="10"/>
          </p:nvPr>
        </p:nvSpPr>
        <p:spPr/>
        <p:txBody>
          <a:bodyPr/>
          <a:lstStyle/>
          <a:p>
            <a:fld id="{26B2D4AB-D530-474C-B833-0FE54EEDD1AD}" type="datetimeFigureOut">
              <a:rPr lang="en-GB" smtClean="0"/>
              <a:t>03/02/2023</a:t>
            </a:fld>
            <a:endParaRPr lang="en-GB" dirty="0"/>
          </a:p>
        </p:txBody>
      </p:sp>
      <p:sp>
        <p:nvSpPr>
          <p:cNvPr id="5" name="Footer Placeholder 4">
            <a:extLst>
              <a:ext uri="{FF2B5EF4-FFF2-40B4-BE49-F238E27FC236}">
                <a16:creationId xmlns:a16="http://schemas.microsoft.com/office/drawing/2014/main" id="{65386F7C-014A-640C-593D-B2895DA7EED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D3C5F17-431D-6AF7-E0BA-B50C8582F4D5}"/>
              </a:ext>
            </a:extLst>
          </p:cNvPr>
          <p:cNvSpPr>
            <a:spLocks noGrp="1"/>
          </p:cNvSpPr>
          <p:nvPr>
            <p:ph type="sldNum" sz="quarter" idx="12"/>
          </p:nvPr>
        </p:nvSpPr>
        <p:spPr/>
        <p:txBody>
          <a:bodyPr/>
          <a:lstStyle/>
          <a:p>
            <a:fld id="{2715A45A-125C-4A17-ACF8-45917CDF85C2}" type="slidenum">
              <a:rPr lang="en-GB" smtClean="0"/>
              <a:t>‹#›</a:t>
            </a:fld>
            <a:endParaRPr lang="en-GB" dirty="0"/>
          </a:p>
        </p:txBody>
      </p:sp>
    </p:spTree>
    <p:extLst>
      <p:ext uri="{BB962C8B-B14F-4D97-AF65-F5344CB8AC3E}">
        <p14:creationId xmlns:p14="http://schemas.microsoft.com/office/powerpoint/2010/main" val="1742182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1105D6-D4E1-F4A3-2225-B7DB33C6F18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8D54F0D-E640-F820-63BA-9851273D77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E53A89-F5FE-EB69-F34A-FA75003BB2DB}"/>
              </a:ext>
            </a:extLst>
          </p:cNvPr>
          <p:cNvSpPr>
            <a:spLocks noGrp="1"/>
          </p:cNvSpPr>
          <p:nvPr>
            <p:ph type="dt" sz="half" idx="10"/>
          </p:nvPr>
        </p:nvSpPr>
        <p:spPr/>
        <p:txBody>
          <a:bodyPr/>
          <a:lstStyle/>
          <a:p>
            <a:fld id="{26B2D4AB-D530-474C-B833-0FE54EEDD1AD}" type="datetimeFigureOut">
              <a:rPr lang="en-GB" smtClean="0"/>
              <a:t>03/02/2023</a:t>
            </a:fld>
            <a:endParaRPr lang="en-GB" dirty="0"/>
          </a:p>
        </p:txBody>
      </p:sp>
      <p:sp>
        <p:nvSpPr>
          <p:cNvPr id="5" name="Footer Placeholder 4">
            <a:extLst>
              <a:ext uri="{FF2B5EF4-FFF2-40B4-BE49-F238E27FC236}">
                <a16:creationId xmlns:a16="http://schemas.microsoft.com/office/drawing/2014/main" id="{5D19A2A1-ECDC-B27C-4A26-2C7E474B190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42FB298-E650-35A5-256F-F1081E703B6F}"/>
              </a:ext>
            </a:extLst>
          </p:cNvPr>
          <p:cNvSpPr>
            <a:spLocks noGrp="1"/>
          </p:cNvSpPr>
          <p:nvPr>
            <p:ph type="sldNum" sz="quarter" idx="12"/>
          </p:nvPr>
        </p:nvSpPr>
        <p:spPr/>
        <p:txBody>
          <a:bodyPr/>
          <a:lstStyle/>
          <a:p>
            <a:fld id="{2715A45A-125C-4A17-ACF8-45917CDF85C2}" type="slidenum">
              <a:rPr lang="en-GB" smtClean="0"/>
              <a:t>‹#›</a:t>
            </a:fld>
            <a:endParaRPr lang="en-GB" dirty="0"/>
          </a:p>
        </p:txBody>
      </p:sp>
    </p:spTree>
    <p:extLst>
      <p:ext uri="{BB962C8B-B14F-4D97-AF65-F5344CB8AC3E}">
        <p14:creationId xmlns:p14="http://schemas.microsoft.com/office/powerpoint/2010/main" val="1888839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2B61E-10B6-78C6-F3B9-C260C90B00C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C2904CD-E2E9-3EAC-8BE5-0E7CCF0E32C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D0B626A-9418-13E5-DE6E-8FF875F36018}"/>
              </a:ext>
            </a:extLst>
          </p:cNvPr>
          <p:cNvSpPr>
            <a:spLocks noGrp="1"/>
          </p:cNvSpPr>
          <p:nvPr>
            <p:ph type="dt" sz="half" idx="10"/>
          </p:nvPr>
        </p:nvSpPr>
        <p:spPr/>
        <p:txBody>
          <a:bodyPr/>
          <a:lstStyle/>
          <a:p>
            <a:fld id="{26B2D4AB-D530-474C-B833-0FE54EEDD1AD}" type="datetimeFigureOut">
              <a:rPr lang="en-GB" smtClean="0"/>
              <a:t>03/02/2023</a:t>
            </a:fld>
            <a:endParaRPr lang="en-GB" dirty="0"/>
          </a:p>
        </p:txBody>
      </p:sp>
      <p:sp>
        <p:nvSpPr>
          <p:cNvPr id="5" name="Footer Placeholder 4">
            <a:extLst>
              <a:ext uri="{FF2B5EF4-FFF2-40B4-BE49-F238E27FC236}">
                <a16:creationId xmlns:a16="http://schemas.microsoft.com/office/drawing/2014/main" id="{55C0C7A3-E005-4326-831F-A72C9792778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0D14F6A-FAA8-5864-187E-02E09A7944B2}"/>
              </a:ext>
            </a:extLst>
          </p:cNvPr>
          <p:cNvSpPr>
            <a:spLocks noGrp="1"/>
          </p:cNvSpPr>
          <p:nvPr>
            <p:ph type="sldNum" sz="quarter" idx="12"/>
          </p:nvPr>
        </p:nvSpPr>
        <p:spPr/>
        <p:txBody>
          <a:bodyPr/>
          <a:lstStyle/>
          <a:p>
            <a:fld id="{2715A45A-125C-4A17-ACF8-45917CDF85C2}" type="slidenum">
              <a:rPr lang="en-GB" smtClean="0"/>
              <a:t>‹#›</a:t>
            </a:fld>
            <a:endParaRPr lang="en-GB" dirty="0"/>
          </a:p>
        </p:txBody>
      </p:sp>
    </p:spTree>
    <p:extLst>
      <p:ext uri="{BB962C8B-B14F-4D97-AF65-F5344CB8AC3E}">
        <p14:creationId xmlns:p14="http://schemas.microsoft.com/office/powerpoint/2010/main" val="513248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EBA3A-08BC-CF6C-A880-925A41B874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F10AF46-D3DC-06B8-DEB2-C96C805B2A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5088C3-DA7D-62D4-191D-E037CB73EEAA}"/>
              </a:ext>
            </a:extLst>
          </p:cNvPr>
          <p:cNvSpPr>
            <a:spLocks noGrp="1"/>
          </p:cNvSpPr>
          <p:nvPr>
            <p:ph type="dt" sz="half" idx="10"/>
          </p:nvPr>
        </p:nvSpPr>
        <p:spPr/>
        <p:txBody>
          <a:bodyPr/>
          <a:lstStyle/>
          <a:p>
            <a:fld id="{26B2D4AB-D530-474C-B833-0FE54EEDD1AD}" type="datetimeFigureOut">
              <a:rPr lang="en-GB" smtClean="0"/>
              <a:t>03/02/2023</a:t>
            </a:fld>
            <a:endParaRPr lang="en-GB" dirty="0"/>
          </a:p>
        </p:txBody>
      </p:sp>
      <p:sp>
        <p:nvSpPr>
          <p:cNvPr id="5" name="Footer Placeholder 4">
            <a:extLst>
              <a:ext uri="{FF2B5EF4-FFF2-40B4-BE49-F238E27FC236}">
                <a16:creationId xmlns:a16="http://schemas.microsoft.com/office/drawing/2014/main" id="{FFAA8B6B-8A50-13CB-722E-564469B4834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DAF61DB-D3A2-155B-8BD7-D3A2D7EC8E28}"/>
              </a:ext>
            </a:extLst>
          </p:cNvPr>
          <p:cNvSpPr>
            <a:spLocks noGrp="1"/>
          </p:cNvSpPr>
          <p:nvPr>
            <p:ph type="sldNum" sz="quarter" idx="12"/>
          </p:nvPr>
        </p:nvSpPr>
        <p:spPr/>
        <p:txBody>
          <a:bodyPr/>
          <a:lstStyle/>
          <a:p>
            <a:fld id="{2715A45A-125C-4A17-ACF8-45917CDF85C2}" type="slidenum">
              <a:rPr lang="en-GB" smtClean="0"/>
              <a:t>‹#›</a:t>
            </a:fld>
            <a:endParaRPr lang="en-GB" dirty="0"/>
          </a:p>
        </p:txBody>
      </p:sp>
    </p:spTree>
    <p:extLst>
      <p:ext uri="{BB962C8B-B14F-4D97-AF65-F5344CB8AC3E}">
        <p14:creationId xmlns:p14="http://schemas.microsoft.com/office/powerpoint/2010/main" val="3945186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5E524-8D36-AE8D-3FA1-82F220E8821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7629062-B162-1DB4-E11B-5CC4F73242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BF4E264-A5B8-D9C2-D5B1-908EE65AE93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A57B495-3D02-0F84-3BB7-4E230EAEC891}"/>
              </a:ext>
            </a:extLst>
          </p:cNvPr>
          <p:cNvSpPr>
            <a:spLocks noGrp="1"/>
          </p:cNvSpPr>
          <p:nvPr>
            <p:ph type="dt" sz="half" idx="10"/>
          </p:nvPr>
        </p:nvSpPr>
        <p:spPr/>
        <p:txBody>
          <a:bodyPr/>
          <a:lstStyle/>
          <a:p>
            <a:fld id="{26B2D4AB-D530-474C-B833-0FE54EEDD1AD}" type="datetimeFigureOut">
              <a:rPr lang="en-GB" smtClean="0"/>
              <a:t>03/02/2023</a:t>
            </a:fld>
            <a:endParaRPr lang="en-GB" dirty="0"/>
          </a:p>
        </p:txBody>
      </p:sp>
      <p:sp>
        <p:nvSpPr>
          <p:cNvPr id="6" name="Footer Placeholder 5">
            <a:extLst>
              <a:ext uri="{FF2B5EF4-FFF2-40B4-BE49-F238E27FC236}">
                <a16:creationId xmlns:a16="http://schemas.microsoft.com/office/drawing/2014/main" id="{590CCA31-E4A3-52C4-C4C5-4294499E10E1}"/>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AC892879-9542-A17C-9A2E-127967383C92}"/>
              </a:ext>
            </a:extLst>
          </p:cNvPr>
          <p:cNvSpPr>
            <a:spLocks noGrp="1"/>
          </p:cNvSpPr>
          <p:nvPr>
            <p:ph type="sldNum" sz="quarter" idx="12"/>
          </p:nvPr>
        </p:nvSpPr>
        <p:spPr/>
        <p:txBody>
          <a:bodyPr/>
          <a:lstStyle/>
          <a:p>
            <a:fld id="{2715A45A-125C-4A17-ACF8-45917CDF85C2}" type="slidenum">
              <a:rPr lang="en-GB" smtClean="0"/>
              <a:t>‹#›</a:t>
            </a:fld>
            <a:endParaRPr lang="en-GB" dirty="0"/>
          </a:p>
        </p:txBody>
      </p:sp>
    </p:spTree>
    <p:extLst>
      <p:ext uri="{BB962C8B-B14F-4D97-AF65-F5344CB8AC3E}">
        <p14:creationId xmlns:p14="http://schemas.microsoft.com/office/powerpoint/2010/main" val="3780463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F1294-35BC-96C9-71D2-FBEFC975D18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36B322B-02DE-87C8-FF2E-792156D7299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0721B31-5B68-1D51-3C8E-9DC910F8C8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A57E882-D6FF-8757-E6F4-9CA3E89BC1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B2562D-53CA-36FC-DAF1-99A8CABC09A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55E3F38-0819-9E3D-F5D9-068204E41D50}"/>
              </a:ext>
            </a:extLst>
          </p:cNvPr>
          <p:cNvSpPr>
            <a:spLocks noGrp="1"/>
          </p:cNvSpPr>
          <p:nvPr>
            <p:ph type="dt" sz="half" idx="10"/>
          </p:nvPr>
        </p:nvSpPr>
        <p:spPr/>
        <p:txBody>
          <a:bodyPr/>
          <a:lstStyle/>
          <a:p>
            <a:fld id="{26B2D4AB-D530-474C-B833-0FE54EEDD1AD}" type="datetimeFigureOut">
              <a:rPr lang="en-GB" smtClean="0"/>
              <a:t>03/02/2023</a:t>
            </a:fld>
            <a:endParaRPr lang="en-GB" dirty="0"/>
          </a:p>
        </p:txBody>
      </p:sp>
      <p:sp>
        <p:nvSpPr>
          <p:cNvPr id="8" name="Footer Placeholder 7">
            <a:extLst>
              <a:ext uri="{FF2B5EF4-FFF2-40B4-BE49-F238E27FC236}">
                <a16:creationId xmlns:a16="http://schemas.microsoft.com/office/drawing/2014/main" id="{30C76E9F-6B9D-32E8-070C-FA54E41227AC}"/>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36E20701-38AF-A283-9DF0-914947759A39}"/>
              </a:ext>
            </a:extLst>
          </p:cNvPr>
          <p:cNvSpPr>
            <a:spLocks noGrp="1"/>
          </p:cNvSpPr>
          <p:nvPr>
            <p:ph type="sldNum" sz="quarter" idx="12"/>
          </p:nvPr>
        </p:nvSpPr>
        <p:spPr/>
        <p:txBody>
          <a:bodyPr/>
          <a:lstStyle/>
          <a:p>
            <a:fld id="{2715A45A-125C-4A17-ACF8-45917CDF85C2}" type="slidenum">
              <a:rPr lang="en-GB" smtClean="0"/>
              <a:t>‹#›</a:t>
            </a:fld>
            <a:endParaRPr lang="en-GB" dirty="0"/>
          </a:p>
        </p:txBody>
      </p:sp>
    </p:spTree>
    <p:extLst>
      <p:ext uri="{BB962C8B-B14F-4D97-AF65-F5344CB8AC3E}">
        <p14:creationId xmlns:p14="http://schemas.microsoft.com/office/powerpoint/2010/main" val="172730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ED04A-CFD2-965A-CE3B-7E45CE617E8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2A4BD3C-650C-74F6-6BF3-D842CBBF4AAA}"/>
              </a:ext>
            </a:extLst>
          </p:cNvPr>
          <p:cNvSpPr>
            <a:spLocks noGrp="1"/>
          </p:cNvSpPr>
          <p:nvPr>
            <p:ph type="dt" sz="half" idx="10"/>
          </p:nvPr>
        </p:nvSpPr>
        <p:spPr/>
        <p:txBody>
          <a:bodyPr/>
          <a:lstStyle/>
          <a:p>
            <a:fld id="{26B2D4AB-D530-474C-B833-0FE54EEDD1AD}" type="datetimeFigureOut">
              <a:rPr lang="en-GB" smtClean="0"/>
              <a:t>03/02/2023</a:t>
            </a:fld>
            <a:endParaRPr lang="en-GB" dirty="0"/>
          </a:p>
        </p:txBody>
      </p:sp>
      <p:sp>
        <p:nvSpPr>
          <p:cNvPr id="4" name="Footer Placeholder 3">
            <a:extLst>
              <a:ext uri="{FF2B5EF4-FFF2-40B4-BE49-F238E27FC236}">
                <a16:creationId xmlns:a16="http://schemas.microsoft.com/office/drawing/2014/main" id="{A2B90EC8-E40C-4BCC-3179-9FE1A813185E}"/>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DE2997DE-E921-1EF4-566B-76B57D63F4CC}"/>
              </a:ext>
            </a:extLst>
          </p:cNvPr>
          <p:cNvSpPr>
            <a:spLocks noGrp="1"/>
          </p:cNvSpPr>
          <p:nvPr>
            <p:ph type="sldNum" sz="quarter" idx="12"/>
          </p:nvPr>
        </p:nvSpPr>
        <p:spPr/>
        <p:txBody>
          <a:bodyPr/>
          <a:lstStyle/>
          <a:p>
            <a:fld id="{2715A45A-125C-4A17-ACF8-45917CDF85C2}" type="slidenum">
              <a:rPr lang="en-GB" smtClean="0"/>
              <a:t>‹#›</a:t>
            </a:fld>
            <a:endParaRPr lang="en-GB" dirty="0"/>
          </a:p>
        </p:txBody>
      </p:sp>
    </p:spTree>
    <p:extLst>
      <p:ext uri="{BB962C8B-B14F-4D97-AF65-F5344CB8AC3E}">
        <p14:creationId xmlns:p14="http://schemas.microsoft.com/office/powerpoint/2010/main" val="3089813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9F8836-AFD3-FBC1-C1C8-EFB9445A53A6}"/>
              </a:ext>
            </a:extLst>
          </p:cNvPr>
          <p:cNvSpPr>
            <a:spLocks noGrp="1"/>
          </p:cNvSpPr>
          <p:nvPr>
            <p:ph type="dt" sz="half" idx="10"/>
          </p:nvPr>
        </p:nvSpPr>
        <p:spPr/>
        <p:txBody>
          <a:bodyPr/>
          <a:lstStyle/>
          <a:p>
            <a:fld id="{26B2D4AB-D530-474C-B833-0FE54EEDD1AD}" type="datetimeFigureOut">
              <a:rPr lang="en-GB" smtClean="0"/>
              <a:t>03/02/2023</a:t>
            </a:fld>
            <a:endParaRPr lang="en-GB" dirty="0"/>
          </a:p>
        </p:txBody>
      </p:sp>
      <p:sp>
        <p:nvSpPr>
          <p:cNvPr id="3" name="Footer Placeholder 2">
            <a:extLst>
              <a:ext uri="{FF2B5EF4-FFF2-40B4-BE49-F238E27FC236}">
                <a16:creationId xmlns:a16="http://schemas.microsoft.com/office/drawing/2014/main" id="{C418C975-352D-D70F-A323-1D91D0F7F511}"/>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BBD9246E-B904-CCF8-C5FE-B09A1471D34E}"/>
              </a:ext>
            </a:extLst>
          </p:cNvPr>
          <p:cNvSpPr>
            <a:spLocks noGrp="1"/>
          </p:cNvSpPr>
          <p:nvPr>
            <p:ph type="sldNum" sz="quarter" idx="12"/>
          </p:nvPr>
        </p:nvSpPr>
        <p:spPr/>
        <p:txBody>
          <a:bodyPr/>
          <a:lstStyle/>
          <a:p>
            <a:fld id="{2715A45A-125C-4A17-ACF8-45917CDF85C2}" type="slidenum">
              <a:rPr lang="en-GB" smtClean="0"/>
              <a:t>‹#›</a:t>
            </a:fld>
            <a:endParaRPr lang="en-GB" dirty="0"/>
          </a:p>
        </p:txBody>
      </p:sp>
    </p:spTree>
    <p:extLst>
      <p:ext uri="{BB962C8B-B14F-4D97-AF65-F5344CB8AC3E}">
        <p14:creationId xmlns:p14="http://schemas.microsoft.com/office/powerpoint/2010/main" val="1868951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D94C8-C836-69C0-75F6-925988D579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E1F3632-B791-D7EB-A677-2290378F14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76A9A83-D6A1-8835-9599-00DE48C36F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B2C81B-D6C2-6F64-A41D-A221205DB120}"/>
              </a:ext>
            </a:extLst>
          </p:cNvPr>
          <p:cNvSpPr>
            <a:spLocks noGrp="1"/>
          </p:cNvSpPr>
          <p:nvPr>
            <p:ph type="dt" sz="half" idx="10"/>
          </p:nvPr>
        </p:nvSpPr>
        <p:spPr/>
        <p:txBody>
          <a:bodyPr/>
          <a:lstStyle/>
          <a:p>
            <a:fld id="{26B2D4AB-D530-474C-B833-0FE54EEDD1AD}" type="datetimeFigureOut">
              <a:rPr lang="en-GB" smtClean="0"/>
              <a:t>03/02/2023</a:t>
            </a:fld>
            <a:endParaRPr lang="en-GB" dirty="0"/>
          </a:p>
        </p:txBody>
      </p:sp>
      <p:sp>
        <p:nvSpPr>
          <p:cNvPr id="6" name="Footer Placeholder 5">
            <a:extLst>
              <a:ext uri="{FF2B5EF4-FFF2-40B4-BE49-F238E27FC236}">
                <a16:creationId xmlns:a16="http://schemas.microsoft.com/office/drawing/2014/main" id="{136D2700-4427-E15C-B87E-7FB9DA724104}"/>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27CA9CCA-C8D2-3908-67E0-FC31F513733D}"/>
              </a:ext>
            </a:extLst>
          </p:cNvPr>
          <p:cNvSpPr>
            <a:spLocks noGrp="1"/>
          </p:cNvSpPr>
          <p:nvPr>
            <p:ph type="sldNum" sz="quarter" idx="12"/>
          </p:nvPr>
        </p:nvSpPr>
        <p:spPr/>
        <p:txBody>
          <a:bodyPr/>
          <a:lstStyle/>
          <a:p>
            <a:fld id="{2715A45A-125C-4A17-ACF8-45917CDF85C2}" type="slidenum">
              <a:rPr lang="en-GB" smtClean="0"/>
              <a:t>‹#›</a:t>
            </a:fld>
            <a:endParaRPr lang="en-GB" dirty="0"/>
          </a:p>
        </p:txBody>
      </p:sp>
    </p:spTree>
    <p:extLst>
      <p:ext uri="{BB962C8B-B14F-4D97-AF65-F5344CB8AC3E}">
        <p14:creationId xmlns:p14="http://schemas.microsoft.com/office/powerpoint/2010/main" val="2028472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F7C92-F8A3-826E-A07A-75980FAFA6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BBB089D-C351-F640-C22D-C7F29BD6CA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1C1677ED-7261-1DAB-DE5B-BDA95100F1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D27C8A-2286-EF11-FA86-0004BC005897}"/>
              </a:ext>
            </a:extLst>
          </p:cNvPr>
          <p:cNvSpPr>
            <a:spLocks noGrp="1"/>
          </p:cNvSpPr>
          <p:nvPr>
            <p:ph type="dt" sz="half" idx="10"/>
          </p:nvPr>
        </p:nvSpPr>
        <p:spPr/>
        <p:txBody>
          <a:bodyPr/>
          <a:lstStyle/>
          <a:p>
            <a:fld id="{26B2D4AB-D530-474C-B833-0FE54EEDD1AD}" type="datetimeFigureOut">
              <a:rPr lang="en-GB" smtClean="0"/>
              <a:t>03/02/2023</a:t>
            </a:fld>
            <a:endParaRPr lang="en-GB" dirty="0"/>
          </a:p>
        </p:txBody>
      </p:sp>
      <p:sp>
        <p:nvSpPr>
          <p:cNvPr id="6" name="Footer Placeholder 5">
            <a:extLst>
              <a:ext uri="{FF2B5EF4-FFF2-40B4-BE49-F238E27FC236}">
                <a16:creationId xmlns:a16="http://schemas.microsoft.com/office/drawing/2014/main" id="{08BE1CDA-A704-1681-C0BC-8F2600170DA0}"/>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C4984558-87B6-451A-D7B2-F06921A0D07B}"/>
              </a:ext>
            </a:extLst>
          </p:cNvPr>
          <p:cNvSpPr>
            <a:spLocks noGrp="1"/>
          </p:cNvSpPr>
          <p:nvPr>
            <p:ph type="sldNum" sz="quarter" idx="12"/>
          </p:nvPr>
        </p:nvSpPr>
        <p:spPr/>
        <p:txBody>
          <a:bodyPr/>
          <a:lstStyle/>
          <a:p>
            <a:fld id="{2715A45A-125C-4A17-ACF8-45917CDF85C2}" type="slidenum">
              <a:rPr lang="en-GB" smtClean="0"/>
              <a:t>‹#›</a:t>
            </a:fld>
            <a:endParaRPr lang="en-GB" dirty="0"/>
          </a:p>
        </p:txBody>
      </p:sp>
    </p:spTree>
    <p:extLst>
      <p:ext uri="{BB962C8B-B14F-4D97-AF65-F5344CB8AC3E}">
        <p14:creationId xmlns:p14="http://schemas.microsoft.com/office/powerpoint/2010/main" val="3152586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27AD42-7481-75CD-E0E5-81A5EB8DD3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D1C471E-1E1E-2344-0D98-08DBC6D585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6EE569-45D5-9F70-F13E-1F4D6EC032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B2D4AB-D530-474C-B833-0FE54EEDD1AD}" type="datetimeFigureOut">
              <a:rPr lang="en-GB" smtClean="0"/>
              <a:t>03/02/2023</a:t>
            </a:fld>
            <a:endParaRPr lang="en-GB" dirty="0"/>
          </a:p>
        </p:txBody>
      </p:sp>
      <p:sp>
        <p:nvSpPr>
          <p:cNvPr id="5" name="Footer Placeholder 4">
            <a:extLst>
              <a:ext uri="{FF2B5EF4-FFF2-40B4-BE49-F238E27FC236}">
                <a16:creationId xmlns:a16="http://schemas.microsoft.com/office/drawing/2014/main" id="{6AFFF8D9-1758-0607-4FDF-B63233396F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F78EF2DC-F6A9-D789-FDE7-9229E71F04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15A45A-125C-4A17-ACF8-45917CDF85C2}" type="slidenum">
              <a:rPr lang="en-GB" smtClean="0"/>
              <a:t>‹#›</a:t>
            </a:fld>
            <a:endParaRPr lang="en-GB" dirty="0"/>
          </a:p>
        </p:txBody>
      </p:sp>
    </p:spTree>
    <p:extLst>
      <p:ext uri="{BB962C8B-B14F-4D97-AF65-F5344CB8AC3E}">
        <p14:creationId xmlns:p14="http://schemas.microsoft.com/office/powerpoint/2010/main" val="3334126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891DD-1D1A-1FDE-2A8E-162C486BD11B}"/>
              </a:ext>
            </a:extLst>
          </p:cNvPr>
          <p:cNvSpPr>
            <a:spLocks noGrp="1"/>
          </p:cNvSpPr>
          <p:nvPr>
            <p:ph type="ctrTitle"/>
          </p:nvPr>
        </p:nvSpPr>
        <p:spPr/>
        <p:txBody>
          <a:bodyPr/>
          <a:lstStyle/>
          <a:p>
            <a:r>
              <a:rPr lang="en-GB" b="1" dirty="0">
                <a:solidFill>
                  <a:schemeClr val="accent2">
                    <a:lumMod val="75000"/>
                  </a:schemeClr>
                </a:solidFill>
              </a:rPr>
              <a:t>MACE Peer Review Findings</a:t>
            </a:r>
          </a:p>
        </p:txBody>
      </p:sp>
      <p:sp>
        <p:nvSpPr>
          <p:cNvPr id="3" name="Subtitle 2">
            <a:extLst>
              <a:ext uri="{FF2B5EF4-FFF2-40B4-BE49-F238E27FC236}">
                <a16:creationId xmlns:a16="http://schemas.microsoft.com/office/drawing/2014/main" id="{1107832F-C2E0-45C7-D4D3-987DA89E01D4}"/>
              </a:ext>
            </a:extLst>
          </p:cNvPr>
          <p:cNvSpPr>
            <a:spLocks noGrp="1"/>
          </p:cNvSpPr>
          <p:nvPr>
            <p:ph type="subTitle" idx="1"/>
          </p:nvPr>
        </p:nvSpPr>
        <p:spPr>
          <a:xfrm>
            <a:off x="1524000" y="3602038"/>
            <a:ext cx="9144000" cy="1420723"/>
          </a:xfrm>
        </p:spPr>
        <p:txBody>
          <a:bodyPr>
            <a:normAutofit/>
          </a:bodyPr>
          <a:lstStyle/>
          <a:p>
            <a:r>
              <a:rPr lang="en-GB" sz="2800" b="1" dirty="0">
                <a:solidFill>
                  <a:schemeClr val="accent6">
                    <a:lumMod val="75000"/>
                  </a:schemeClr>
                </a:solidFill>
              </a:rPr>
              <a:t>Keith Ibbetson</a:t>
            </a:r>
          </a:p>
          <a:p>
            <a:r>
              <a:rPr lang="en-GB" sz="2800" b="1" dirty="0">
                <a:solidFill>
                  <a:schemeClr val="accent6">
                    <a:lumMod val="75000"/>
                  </a:schemeClr>
                </a:solidFill>
              </a:rPr>
              <a:t>MACE Chairs Group	12 January 2023</a:t>
            </a:r>
          </a:p>
        </p:txBody>
      </p:sp>
    </p:spTree>
    <p:extLst>
      <p:ext uri="{BB962C8B-B14F-4D97-AF65-F5344CB8AC3E}">
        <p14:creationId xmlns:p14="http://schemas.microsoft.com/office/powerpoint/2010/main" val="2837043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9ECEB-B4BC-A77B-0A2D-6A7599518230}"/>
              </a:ext>
            </a:extLst>
          </p:cNvPr>
          <p:cNvSpPr>
            <a:spLocks noGrp="1"/>
          </p:cNvSpPr>
          <p:nvPr>
            <p:ph type="title"/>
          </p:nvPr>
        </p:nvSpPr>
        <p:spPr>
          <a:xfrm>
            <a:off x="838200" y="365126"/>
            <a:ext cx="10515600" cy="1128824"/>
          </a:xfrm>
        </p:spPr>
        <p:txBody>
          <a:bodyPr/>
          <a:lstStyle/>
          <a:p>
            <a:r>
              <a:rPr lang="en-GB" b="1" dirty="0">
                <a:solidFill>
                  <a:schemeClr val="accent2">
                    <a:lumMod val="75000"/>
                  </a:schemeClr>
                </a:solidFill>
              </a:rPr>
              <a:t>Proposed project priorities</a:t>
            </a:r>
          </a:p>
        </p:txBody>
      </p:sp>
      <p:sp>
        <p:nvSpPr>
          <p:cNvPr id="3" name="Content Placeholder 2">
            <a:extLst>
              <a:ext uri="{FF2B5EF4-FFF2-40B4-BE49-F238E27FC236}">
                <a16:creationId xmlns:a16="http://schemas.microsoft.com/office/drawing/2014/main" id="{D452E7A3-B224-113D-A542-9D2111F454F9}"/>
              </a:ext>
            </a:extLst>
          </p:cNvPr>
          <p:cNvSpPr>
            <a:spLocks noGrp="1"/>
          </p:cNvSpPr>
          <p:nvPr>
            <p:ph idx="1"/>
          </p:nvPr>
        </p:nvSpPr>
        <p:spPr>
          <a:xfrm>
            <a:off x="838200" y="1558344"/>
            <a:ext cx="10515600" cy="4618619"/>
          </a:xfrm>
        </p:spPr>
        <p:txBody>
          <a:bodyPr>
            <a:normAutofit/>
          </a:bodyPr>
          <a:lstStyle/>
          <a:p>
            <a:r>
              <a:rPr lang="en-US" dirty="0"/>
              <a:t>Improve process and outcome through better understanding of and compliance with the 2021 protocol</a:t>
            </a:r>
          </a:p>
          <a:p>
            <a:r>
              <a:rPr lang="en-US" dirty="0"/>
              <a:t>Reduce the duplication in development of tools and templates</a:t>
            </a:r>
          </a:p>
          <a:p>
            <a:r>
              <a:rPr lang="en-US" dirty="0"/>
              <a:t>Achieve improvements and greater consistency in multi-agency contribution </a:t>
            </a:r>
          </a:p>
          <a:p>
            <a:r>
              <a:rPr lang="en-US" dirty="0"/>
              <a:t>Influence developments in statutory agencies and influence funders</a:t>
            </a:r>
          </a:p>
          <a:p>
            <a:r>
              <a:rPr lang="en-US" dirty="0"/>
              <a:t>Will NOT in the short term focus on young adults</a:t>
            </a:r>
          </a:p>
          <a:p>
            <a:r>
              <a:rPr lang="en-US" dirty="0"/>
              <a:t>There WILL need to be a new protocol aligned to revised statutory guidance on extra-familial harm and the results of piloting of new forms of safety and protection plans</a:t>
            </a:r>
          </a:p>
          <a:p>
            <a:endParaRPr lang="en-GB" dirty="0"/>
          </a:p>
        </p:txBody>
      </p:sp>
    </p:spTree>
    <p:extLst>
      <p:ext uri="{BB962C8B-B14F-4D97-AF65-F5344CB8AC3E}">
        <p14:creationId xmlns:p14="http://schemas.microsoft.com/office/powerpoint/2010/main" val="2869011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1FB31-3C7F-7757-B81E-D50147DE713F}"/>
              </a:ext>
            </a:extLst>
          </p:cNvPr>
          <p:cNvSpPr>
            <a:spLocks noGrp="1"/>
          </p:cNvSpPr>
          <p:nvPr>
            <p:ph type="title"/>
          </p:nvPr>
        </p:nvSpPr>
        <p:spPr/>
        <p:txBody>
          <a:bodyPr/>
          <a:lstStyle/>
          <a:p>
            <a:r>
              <a:rPr lang="en-GB" b="1" dirty="0">
                <a:solidFill>
                  <a:schemeClr val="accent2">
                    <a:lumMod val="75000"/>
                  </a:schemeClr>
                </a:solidFill>
              </a:rPr>
              <a:t>Mandate for further work and the approach taken</a:t>
            </a:r>
          </a:p>
        </p:txBody>
      </p:sp>
      <p:sp>
        <p:nvSpPr>
          <p:cNvPr id="3" name="Content Placeholder 2">
            <a:extLst>
              <a:ext uri="{FF2B5EF4-FFF2-40B4-BE49-F238E27FC236}">
                <a16:creationId xmlns:a16="http://schemas.microsoft.com/office/drawing/2014/main" id="{5DD7D0C3-BEB1-1AE4-6A8C-1827A29D7AE2}"/>
              </a:ext>
            </a:extLst>
          </p:cNvPr>
          <p:cNvSpPr>
            <a:spLocks noGrp="1"/>
          </p:cNvSpPr>
          <p:nvPr>
            <p:ph idx="1"/>
          </p:nvPr>
        </p:nvSpPr>
        <p:spPr/>
        <p:txBody>
          <a:bodyPr>
            <a:normAutofit fontScale="92500" lnSpcReduction="10000"/>
          </a:bodyPr>
          <a:lstStyle/>
          <a:p>
            <a:r>
              <a:rPr lang="en-US" sz="2400" dirty="0"/>
              <a:t>LASOB and the London Children’s Safeguarding Partnership Executive accepted the report findings and endorsed the recommendations, </a:t>
            </a:r>
          </a:p>
          <a:p>
            <a:r>
              <a:rPr lang="en-US" sz="2400" dirty="0"/>
              <a:t>Report was discussed and accepted by local authority Social Care Practice Leaders</a:t>
            </a:r>
          </a:p>
          <a:p>
            <a:r>
              <a:rPr lang="en-US" sz="2400" dirty="0"/>
              <a:t>Engagement and support of NHS England and the Chief Nurses in the 5 Integrated Care Board</a:t>
            </a:r>
          </a:p>
          <a:p>
            <a:r>
              <a:rPr lang="en-US" sz="2400" dirty="0"/>
              <a:t>No single mechanism for education sector engagement</a:t>
            </a:r>
          </a:p>
          <a:p>
            <a:r>
              <a:rPr lang="en-US" sz="2400" dirty="0"/>
              <a:t>Prioritise compliance and sharing of current successful practice</a:t>
            </a:r>
          </a:p>
          <a:p>
            <a:r>
              <a:rPr lang="en-US" sz="2400" dirty="0"/>
              <a:t>Project Initiation Document has been discussed and circulated</a:t>
            </a:r>
          </a:p>
          <a:p>
            <a:r>
              <a:rPr lang="en-US" sz="2400" dirty="0"/>
              <a:t>Work programme and project task and finish groups are being finalized</a:t>
            </a:r>
          </a:p>
          <a:p>
            <a:r>
              <a:rPr lang="en-US" sz="2400" dirty="0"/>
              <a:t>The MACE Peer Review report makes 22 recommendations. The most important task is to turn the underlying learning into a </a:t>
            </a:r>
            <a:r>
              <a:rPr lang="en-US" sz="2400" dirty="0" err="1"/>
              <a:t>programme</a:t>
            </a:r>
            <a:r>
              <a:rPr lang="en-US" sz="2400" dirty="0"/>
              <a:t> of activity. Some of the recommendations may be refined during implementation.</a:t>
            </a:r>
          </a:p>
          <a:p>
            <a:endParaRPr lang="en-US" sz="2400" dirty="0"/>
          </a:p>
          <a:p>
            <a:pPr marL="0" indent="0">
              <a:buNone/>
            </a:pPr>
            <a:endParaRPr lang="en-US" sz="2400" dirty="0"/>
          </a:p>
          <a:p>
            <a:endParaRPr lang="en-GB" dirty="0"/>
          </a:p>
        </p:txBody>
      </p:sp>
    </p:spTree>
    <p:extLst>
      <p:ext uri="{BB962C8B-B14F-4D97-AF65-F5344CB8AC3E}">
        <p14:creationId xmlns:p14="http://schemas.microsoft.com/office/powerpoint/2010/main" val="3837484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9ECEB-B4BC-A77B-0A2D-6A7599518230}"/>
              </a:ext>
            </a:extLst>
          </p:cNvPr>
          <p:cNvSpPr>
            <a:spLocks noGrp="1"/>
          </p:cNvSpPr>
          <p:nvPr>
            <p:ph type="title"/>
          </p:nvPr>
        </p:nvSpPr>
        <p:spPr/>
        <p:txBody>
          <a:bodyPr/>
          <a:lstStyle/>
          <a:p>
            <a:r>
              <a:rPr lang="en-GB" b="1" dirty="0">
                <a:solidFill>
                  <a:schemeClr val="accent2">
                    <a:lumMod val="75000"/>
                  </a:schemeClr>
                </a:solidFill>
              </a:rPr>
              <a:t>Proposed project structure  </a:t>
            </a:r>
          </a:p>
        </p:txBody>
      </p:sp>
      <p:sp>
        <p:nvSpPr>
          <p:cNvPr id="3" name="Content Placeholder 2">
            <a:extLst>
              <a:ext uri="{FF2B5EF4-FFF2-40B4-BE49-F238E27FC236}">
                <a16:creationId xmlns:a16="http://schemas.microsoft.com/office/drawing/2014/main" id="{D452E7A3-B224-113D-A542-9D2111F454F9}"/>
              </a:ext>
            </a:extLst>
          </p:cNvPr>
          <p:cNvSpPr>
            <a:spLocks noGrp="1"/>
          </p:cNvSpPr>
          <p:nvPr>
            <p:ph idx="1"/>
          </p:nvPr>
        </p:nvSpPr>
        <p:spPr>
          <a:xfrm>
            <a:off x="838200" y="1609859"/>
            <a:ext cx="10515600" cy="4567104"/>
          </a:xfrm>
        </p:spPr>
        <p:txBody>
          <a:bodyPr>
            <a:normAutofit fontScale="70000" lnSpcReduction="20000"/>
          </a:bodyPr>
          <a:lstStyle/>
          <a:p>
            <a:pPr marL="0" indent="0">
              <a:lnSpc>
                <a:spcPct val="120000"/>
              </a:lnSpc>
              <a:spcAft>
                <a:spcPts val="1200"/>
              </a:spcAft>
              <a:buNone/>
            </a:pPr>
            <a:r>
              <a:rPr lang="en-GB" b="1" dirty="0"/>
              <a:t>Project Deliver Group </a:t>
            </a:r>
            <a:r>
              <a:rPr lang="en-GB" dirty="0"/>
              <a:t>– </a:t>
            </a:r>
            <a:r>
              <a:rPr lang="en-GB" b="1" dirty="0"/>
              <a:t>Chair Amana Gordon, Operational Director Children &amp; Young People Services, London Borough of Hammersmith and Fulham </a:t>
            </a:r>
          </a:p>
          <a:p>
            <a:pPr marL="0" indent="0">
              <a:buNone/>
            </a:pPr>
            <a:r>
              <a:rPr lang="en-GB" b="1" dirty="0"/>
              <a:t>Task and Finish Groups</a:t>
            </a:r>
            <a:r>
              <a:rPr lang="en-GB" dirty="0"/>
              <a:t>:</a:t>
            </a:r>
          </a:p>
          <a:p>
            <a:r>
              <a:rPr lang="en-GB" dirty="0"/>
              <a:t>Protocol compliance and implementation </a:t>
            </a:r>
          </a:p>
          <a:p>
            <a:r>
              <a:rPr lang="en-GB" dirty="0"/>
              <a:t>Tools and templates for effective practice: referral, assessment and safety planning</a:t>
            </a:r>
          </a:p>
          <a:p>
            <a:r>
              <a:rPr lang="en-GB" dirty="0"/>
              <a:t>Safeguarding exploited young people and families who move across local authority boundaries</a:t>
            </a:r>
          </a:p>
          <a:p>
            <a:r>
              <a:rPr lang="en-US" dirty="0"/>
              <a:t>Using data to measure practice</a:t>
            </a:r>
            <a:r>
              <a:rPr lang="en-GB" dirty="0"/>
              <a:t> </a:t>
            </a:r>
            <a:r>
              <a:rPr lang="en-US" dirty="0"/>
              <a:t>and improve outcomes</a:t>
            </a:r>
            <a:endParaRPr lang="en-GB" dirty="0"/>
          </a:p>
          <a:p>
            <a:pPr marL="0" indent="0">
              <a:buNone/>
            </a:pPr>
            <a:endParaRPr lang="en-GB" sz="2900" dirty="0"/>
          </a:p>
          <a:p>
            <a:r>
              <a:rPr lang="en-GB" sz="2900" b="1" dirty="0"/>
              <a:t>MACE Chairs Reference Group  - Chair DCI Andrew D Grant</a:t>
            </a:r>
          </a:p>
          <a:p>
            <a:pPr lvl="1"/>
            <a:r>
              <a:rPr lang="en-GB" sz="2900" dirty="0"/>
              <a:t>Purpose</a:t>
            </a:r>
          </a:p>
          <a:p>
            <a:pPr lvl="1"/>
            <a:r>
              <a:rPr lang="en-GB" sz="2900" dirty="0"/>
              <a:t>Terms of reference</a:t>
            </a:r>
          </a:p>
          <a:p>
            <a:pPr lvl="1"/>
            <a:r>
              <a:rPr lang="en-GB" sz="2900" dirty="0"/>
              <a:t>Work programme</a:t>
            </a:r>
            <a:r>
              <a:rPr lang="en-GB" sz="2900" b="1" dirty="0"/>
              <a:t> </a:t>
            </a:r>
          </a:p>
          <a:p>
            <a:pPr lvl="1"/>
            <a:endParaRPr lang="en-GB" dirty="0"/>
          </a:p>
        </p:txBody>
      </p:sp>
    </p:spTree>
    <p:extLst>
      <p:ext uri="{BB962C8B-B14F-4D97-AF65-F5344CB8AC3E}">
        <p14:creationId xmlns:p14="http://schemas.microsoft.com/office/powerpoint/2010/main" val="1729579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75B67-A6C0-CF6D-93C6-13CA90E2DA0F}"/>
              </a:ext>
            </a:extLst>
          </p:cNvPr>
          <p:cNvSpPr>
            <a:spLocks noGrp="1"/>
          </p:cNvSpPr>
          <p:nvPr>
            <p:ph type="title"/>
          </p:nvPr>
        </p:nvSpPr>
        <p:spPr>
          <a:xfrm>
            <a:off x="838200" y="365126"/>
            <a:ext cx="10515600" cy="876446"/>
          </a:xfrm>
        </p:spPr>
        <p:txBody>
          <a:bodyPr/>
          <a:lstStyle/>
          <a:p>
            <a:endParaRPr lang="en-GB" dirty="0"/>
          </a:p>
        </p:txBody>
      </p:sp>
      <p:sp>
        <p:nvSpPr>
          <p:cNvPr id="3" name="Content Placeholder 2">
            <a:extLst>
              <a:ext uri="{FF2B5EF4-FFF2-40B4-BE49-F238E27FC236}">
                <a16:creationId xmlns:a16="http://schemas.microsoft.com/office/drawing/2014/main" id="{2BFE28F7-B51F-D468-AD8B-9631C15A3C3B}"/>
              </a:ext>
            </a:extLst>
          </p:cNvPr>
          <p:cNvSpPr>
            <a:spLocks noGrp="1"/>
          </p:cNvSpPr>
          <p:nvPr>
            <p:ph sz="half" idx="1"/>
          </p:nvPr>
        </p:nvSpPr>
        <p:spPr/>
        <p:txBody>
          <a:bodyPr>
            <a:normAutofit/>
          </a:bodyPr>
          <a:lstStyle/>
          <a:p>
            <a:pPr>
              <a:lnSpc>
                <a:spcPct val="115000"/>
              </a:lnSpc>
              <a:spcAft>
                <a:spcPts val="1000"/>
              </a:spcAft>
            </a:pPr>
            <a:r>
              <a:rPr lang="en-GB" sz="3200" b="1" dirty="0">
                <a:effectLst/>
                <a:latin typeface="Calibri" panose="020F0502020204030204" pitchFamily="34" charset="0"/>
                <a:ea typeface="Calibri" panose="020F0502020204030204" pitchFamily="34" charset="0"/>
                <a:cs typeface="Times New Roman" panose="02020603050405020304" pitchFamily="18" charset="0"/>
              </a:rPr>
              <a:t>London Adolescent Safeguarding Overview Board (LASOB)</a:t>
            </a:r>
          </a:p>
          <a:p>
            <a:pPr>
              <a:lnSpc>
                <a:spcPct val="115000"/>
              </a:lnSpc>
              <a:spcAft>
                <a:spcPts val="1000"/>
              </a:spcAft>
            </a:pPr>
            <a:r>
              <a:rPr lang="en-GB" sz="3200" b="1" dirty="0">
                <a:effectLst/>
                <a:latin typeface="Calibri" panose="020F0502020204030204" pitchFamily="34" charset="0"/>
                <a:ea typeface="Calibri" panose="020F0502020204030204" pitchFamily="34" charset="0"/>
                <a:cs typeface="Times New Roman" panose="02020603050405020304" pitchFamily="18" charset="0"/>
              </a:rPr>
              <a:t>To summarise the findings of the Peer Review of MACE arrangements</a:t>
            </a:r>
          </a:p>
          <a:p>
            <a:pPr>
              <a:lnSpc>
                <a:spcPct val="115000"/>
              </a:lnSpc>
              <a:spcAft>
                <a:spcPts val="1000"/>
              </a:spcAft>
            </a:pPr>
            <a:endParaRPr lang="en-GB" dirty="0"/>
          </a:p>
        </p:txBody>
      </p:sp>
      <p:sp>
        <p:nvSpPr>
          <p:cNvPr id="4" name="Content Placeholder 3">
            <a:extLst>
              <a:ext uri="{FF2B5EF4-FFF2-40B4-BE49-F238E27FC236}">
                <a16:creationId xmlns:a16="http://schemas.microsoft.com/office/drawing/2014/main" id="{4B02B46C-551A-DD9E-506E-EA54D65A61BC}"/>
              </a:ext>
            </a:extLst>
          </p:cNvPr>
          <p:cNvSpPr>
            <a:spLocks noGrp="1"/>
          </p:cNvSpPr>
          <p:nvPr>
            <p:ph sz="half" idx="2"/>
          </p:nvPr>
        </p:nvSpPr>
        <p:spPr/>
        <p:txBody>
          <a:bodyPr>
            <a:normAutofit/>
          </a:bodyPr>
          <a:lstStyle/>
          <a:p>
            <a:r>
              <a:rPr lang="en-GB" sz="3200" b="1" dirty="0">
                <a:latin typeface="Calibri" panose="020F0502020204030204" pitchFamily="34" charset="0"/>
                <a:ea typeface="Calibri" panose="020F0502020204030204" pitchFamily="34" charset="0"/>
                <a:cs typeface="Times New Roman" panose="02020603050405020304" pitchFamily="18" charset="0"/>
              </a:rPr>
              <a:t>To provide an update on proposals for future work on MACE arrangements across London </a:t>
            </a:r>
          </a:p>
          <a:p>
            <a:r>
              <a:rPr lang="en-GB" sz="3200" b="1" dirty="0">
                <a:latin typeface="Calibri" panose="020F0502020204030204" pitchFamily="34" charset="0"/>
                <a:ea typeface="Calibri" panose="020F0502020204030204" pitchFamily="34" charset="0"/>
                <a:cs typeface="Times New Roman" panose="02020603050405020304" pitchFamily="18" charset="0"/>
              </a:rPr>
              <a:t>To inform discussions about the MACE Chairs Reference Group</a:t>
            </a:r>
          </a:p>
          <a:p>
            <a:pPr lvl="1"/>
            <a:r>
              <a:rPr lang="en-GB" sz="2800" b="1" dirty="0">
                <a:latin typeface="Calibri" panose="020F0502020204030204" pitchFamily="34" charset="0"/>
                <a:ea typeface="Calibri" panose="020F0502020204030204" pitchFamily="34" charset="0"/>
                <a:cs typeface="Times New Roman" panose="02020603050405020304" pitchFamily="18" charset="0"/>
              </a:rPr>
              <a:t>Terms of Reference</a:t>
            </a:r>
          </a:p>
          <a:p>
            <a:pPr lvl="1"/>
            <a:r>
              <a:rPr lang="en-GB" sz="2800" b="1" dirty="0">
                <a:latin typeface="Calibri" panose="020F0502020204030204" pitchFamily="34" charset="0"/>
                <a:ea typeface="Calibri" panose="020F0502020204030204" pitchFamily="34" charset="0"/>
                <a:cs typeface="Times New Roman" panose="02020603050405020304" pitchFamily="18" charset="0"/>
              </a:rPr>
              <a:t>Work programme </a:t>
            </a:r>
          </a:p>
          <a:p>
            <a:endParaRPr lang="en-GB" dirty="0"/>
          </a:p>
        </p:txBody>
      </p:sp>
    </p:spTree>
    <p:extLst>
      <p:ext uri="{BB962C8B-B14F-4D97-AF65-F5344CB8AC3E}">
        <p14:creationId xmlns:p14="http://schemas.microsoft.com/office/powerpoint/2010/main" val="836428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F7BB2-E603-1ABD-E5B6-16E84FDBBE54}"/>
              </a:ext>
            </a:extLst>
          </p:cNvPr>
          <p:cNvSpPr>
            <a:spLocks noGrp="1"/>
          </p:cNvSpPr>
          <p:nvPr>
            <p:ph type="title"/>
          </p:nvPr>
        </p:nvSpPr>
        <p:spPr/>
        <p:txBody>
          <a:bodyPr/>
          <a:lstStyle/>
          <a:p>
            <a:r>
              <a:rPr lang="en-GB" b="1" dirty="0">
                <a:solidFill>
                  <a:schemeClr val="accent2">
                    <a:lumMod val="75000"/>
                  </a:schemeClr>
                </a:solidFill>
              </a:rPr>
              <a:t>Evolution of the Operational Protocol</a:t>
            </a:r>
          </a:p>
        </p:txBody>
      </p:sp>
      <p:sp>
        <p:nvSpPr>
          <p:cNvPr id="3" name="Content Placeholder 2">
            <a:extLst>
              <a:ext uri="{FF2B5EF4-FFF2-40B4-BE49-F238E27FC236}">
                <a16:creationId xmlns:a16="http://schemas.microsoft.com/office/drawing/2014/main" id="{DF057AC9-F8C1-319A-F38E-F1CD34463807}"/>
              </a:ext>
            </a:extLst>
          </p:cNvPr>
          <p:cNvSpPr>
            <a:spLocks noGrp="1"/>
          </p:cNvSpPr>
          <p:nvPr>
            <p:ph idx="1"/>
          </p:nvPr>
        </p:nvSpPr>
        <p:spPr>
          <a:xfrm>
            <a:off x="838200" y="1764406"/>
            <a:ext cx="10515600" cy="4412557"/>
          </a:xfrm>
        </p:spPr>
        <p:txBody>
          <a:bodyPr>
            <a:normAutofit/>
          </a:bodyPr>
          <a:lstStyle/>
          <a:p>
            <a:r>
              <a:rPr lang="en-GB" dirty="0"/>
              <a:t>London Sexual Exploitation Operating Protocol, Second Edition (March 2015)</a:t>
            </a:r>
          </a:p>
          <a:p>
            <a:r>
              <a:rPr lang="en-GB" dirty="0"/>
              <a:t>Third Edition (May 2017)</a:t>
            </a:r>
          </a:p>
          <a:p>
            <a:r>
              <a:rPr lang="en-GB" dirty="0"/>
              <a:t>The London Child Exploitation Operating Protocol, Fourth Edition (March 2021)</a:t>
            </a:r>
          </a:p>
          <a:p>
            <a:pPr marL="0" indent="0">
              <a:buNone/>
            </a:pPr>
            <a:endParaRPr lang="en-GB" dirty="0"/>
          </a:p>
          <a:p>
            <a:pPr marL="0" indent="0">
              <a:buNone/>
            </a:pPr>
            <a:r>
              <a:rPr lang="en-GB" dirty="0"/>
              <a:t>During this period there have been significant changes in:</a:t>
            </a:r>
          </a:p>
          <a:p>
            <a:r>
              <a:rPr lang="en-GB" dirty="0"/>
              <a:t>Nature of exploitation, rate of referrals, guidance, expectations</a:t>
            </a:r>
          </a:p>
          <a:p>
            <a:r>
              <a:rPr lang="en-GB" dirty="0"/>
              <a:t>Organisational structures, resources and practice approaches</a:t>
            </a:r>
          </a:p>
          <a:p>
            <a:pPr marL="0" indent="0">
              <a:buNone/>
            </a:pPr>
            <a:endParaRPr lang="en-GB" dirty="0"/>
          </a:p>
          <a:p>
            <a:endParaRPr lang="en-GB" dirty="0"/>
          </a:p>
          <a:p>
            <a:endParaRPr lang="en-GB" dirty="0"/>
          </a:p>
        </p:txBody>
      </p:sp>
    </p:spTree>
    <p:extLst>
      <p:ext uri="{BB962C8B-B14F-4D97-AF65-F5344CB8AC3E}">
        <p14:creationId xmlns:p14="http://schemas.microsoft.com/office/powerpoint/2010/main" val="294911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9ECEB-B4BC-A77B-0A2D-6A7599518230}"/>
              </a:ext>
            </a:extLst>
          </p:cNvPr>
          <p:cNvSpPr>
            <a:spLocks noGrp="1"/>
          </p:cNvSpPr>
          <p:nvPr>
            <p:ph type="title"/>
          </p:nvPr>
        </p:nvSpPr>
        <p:spPr/>
        <p:txBody>
          <a:bodyPr/>
          <a:lstStyle/>
          <a:p>
            <a:r>
              <a:rPr lang="en-GB" b="1" dirty="0">
                <a:solidFill>
                  <a:schemeClr val="accent2">
                    <a:lumMod val="75000"/>
                  </a:schemeClr>
                </a:solidFill>
              </a:rPr>
              <a:t>Peer Review approach</a:t>
            </a:r>
          </a:p>
        </p:txBody>
      </p:sp>
      <p:sp>
        <p:nvSpPr>
          <p:cNvPr id="3" name="Content Placeholder 2">
            <a:extLst>
              <a:ext uri="{FF2B5EF4-FFF2-40B4-BE49-F238E27FC236}">
                <a16:creationId xmlns:a16="http://schemas.microsoft.com/office/drawing/2014/main" id="{D452E7A3-B224-113D-A542-9D2111F454F9}"/>
              </a:ext>
            </a:extLst>
          </p:cNvPr>
          <p:cNvSpPr>
            <a:spLocks noGrp="1"/>
          </p:cNvSpPr>
          <p:nvPr>
            <p:ph idx="1"/>
          </p:nvPr>
        </p:nvSpPr>
        <p:spPr>
          <a:xfrm>
            <a:off x="838200" y="1571223"/>
            <a:ext cx="10515600" cy="4605740"/>
          </a:xfrm>
        </p:spPr>
        <p:txBody>
          <a:bodyPr>
            <a:normAutofit/>
          </a:bodyPr>
          <a:lstStyle/>
          <a:p>
            <a:pPr marL="0" indent="0">
              <a:buNone/>
            </a:pPr>
            <a:r>
              <a:rPr lang="en-US" sz="3200" dirty="0"/>
              <a:t>To understand how the protocol was being implemented across London  </a:t>
            </a:r>
          </a:p>
          <a:p>
            <a:pPr marL="514350" indent="-514350">
              <a:buAutoNum type="arabicParenR"/>
            </a:pPr>
            <a:r>
              <a:rPr lang="en-US" sz="3200" dirty="0"/>
              <a:t>a self-assessment of local MACE arrangements, which was returned on behalf of 24 of 32 London boroughs and </a:t>
            </a:r>
          </a:p>
          <a:p>
            <a:pPr marL="514350" indent="-514350">
              <a:buAutoNum type="arabicParenR"/>
            </a:pPr>
            <a:r>
              <a:rPr lang="en-US" sz="3200" dirty="0"/>
              <a:t>six online peer review meetings with local MACE representatives, representing 10 local authority areas / safeguarding partnerships, building on the information provided in the self-assessment</a:t>
            </a:r>
          </a:p>
        </p:txBody>
      </p:sp>
    </p:spTree>
    <p:extLst>
      <p:ext uri="{BB962C8B-B14F-4D97-AF65-F5344CB8AC3E}">
        <p14:creationId xmlns:p14="http://schemas.microsoft.com/office/powerpoint/2010/main" val="1937411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1037"/>
            <a:ext cx="10515600" cy="1009651"/>
          </a:xfrm>
        </p:spPr>
        <p:txBody>
          <a:bodyPr>
            <a:normAutofit fontScale="90000"/>
          </a:bodyPr>
          <a:lstStyle/>
          <a:p>
            <a:r>
              <a:rPr lang="en-GB" b="1" dirty="0">
                <a:solidFill>
                  <a:schemeClr val="accent2">
                    <a:lumMod val="75000"/>
                  </a:schemeClr>
                </a:solidFill>
              </a:rPr>
              <a:t>Key themes</a:t>
            </a:r>
            <a:br>
              <a:rPr lang="en-GB" dirty="0"/>
            </a:br>
            <a:endParaRPr lang="en-GB" dirty="0"/>
          </a:p>
        </p:txBody>
      </p:sp>
      <p:sp>
        <p:nvSpPr>
          <p:cNvPr id="3" name="Content Placeholder 2"/>
          <p:cNvSpPr>
            <a:spLocks noGrp="1"/>
          </p:cNvSpPr>
          <p:nvPr>
            <p:ph sz="half" idx="1"/>
          </p:nvPr>
        </p:nvSpPr>
        <p:spPr>
          <a:xfrm>
            <a:off x="838200" y="1786855"/>
            <a:ext cx="5181600" cy="4390108"/>
          </a:xfrm>
        </p:spPr>
        <p:txBody>
          <a:bodyPr>
            <a:normAutofit fontScale="92500" lnSpcReduction="20000"/>
          </a:bodyPr>
          <a:lstStyle/>
          <a:p>
            <a:pPr>
              <a:spcAft>
                <a:spcPts val="1200"/>
              </a:spcAft>
            </a:pPr>
            <a:r>
              <a:rPr lang="en-GB" sz="4000" dirty="0"/>
              <a:t>How is the protocol being implemented?</a:t>
            </a:r>
          </a:p>
          <a:p>
            <a:r>
              <a:rPr lang="en-GB" sz="4000" dirty="0"/>
              <a:t>Organisation and effectiveness of MACE meetings, agenda, attendance, partner contributions, and chairing</a:t>
            </a:r>
          </a:p>
          <a:p>
            <a:endParaRPr lang="en-GB" sz="3600" dirty="0"/>
          </a:p>
        </p:txBody>
      </p:sp>
      <p:sp>
        <p:nvSpPr>
          <p:cNvPr id="4" name="Content Placeholder 3"/>
          <p:cNvSpPr>
            <a:spLocks noGrp="1"/>
          </p:cNvSpPr>
          <p:nvPr>
            <p:ph sz="half" idx="2"/>
          </p:nvPr>
        </p:nvSpPr>
        <p:spPr>
          <a:xfrm>
            <a:off x="6172200" y="1786854"/>
            <a:ext cx="5181600" cy="4390109"/>
          </a:xfrm>
        </p:spPr>
        <p:txBody>
          <a:bodyPr>
            <a:normAutofit fontScale="92500" lnSpcReduction="20000"/>
          </a:bodyPr>
          <a:lstStyle/>
          <a:p>
            <a:pPr>
              <a:spcAft>
                <a:spcPts val="1200"/>
              </a:spcAft>
            </a:pPr>
            <a:r>
              <a:rPr lang="en-GB" sz="4000" dirty="0"/>
              <a:t>Understanding and implementation of the VOLT approach</a:t>
            </a:r>
          </a:p>
          <a:p>
            <a:r>
              <a:rPr lang="en-GB" sz="4000" dirty="0"/>
              <a:t>Does the MACE enable the statutory partners to maintain operational oversight of activity, produce data, develop strategy and measure impact?</a:t>
            </a:r>
          </a:p>
          <a:p>
            <a:endParaRPr lang="en-GB" dirty="0"/>
          </a:p>
        </p:txBody>
      </p:sp>
    </p:spTree>
    <p:extLst>
      <p:ext uri="{BB962C8B-B14F-4D97-AF65-F5344CB8AC3E}">
        <p14:creationId xmlns:p14="http://schemas.microsoft.com/office/powerpoint/2010/main" val="1058018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321" y="592428"/>
            <a:ext cx="10515600" cy="892198"/>
          </a:xfrm>
        </p:spPr>
        <p:txBody>
          <a:bodyPr/>
          <a:lstStyle/>
          <a:p>
            <a:r>
              <a:rPr lang="en-GB" b="1" dirty="0">
                <a:solidFill>
                  <a:schemeClr val="accent2">
                    <a:lumMod val="75000"/>
                  </a:schemeClr>
                </a:solidFill>
              </a:rPr>
              <a:t>Headlines (1)</a:t>
            </a:r>
          </a:p>
        </p:txBody>
      </p:sp>
      <p:sp>
        <p:nvSpPr>
          <p:cNvPr id="3" name="Content Placeholder 2"/>
          <p:cNvSpPr>
            <a:spLocks noGrp="1"/>
          </p:cNvSpPr>
          <p:nvPr>
            <p:ph idx="1"/>
          </p:nvPr>
        </p:nvSpPr>
        <p:spPr>
          <a:xfrm>
            <a:off x="838200" y="1506828"/>
            <a:ext cx="10515600" cy="4670135"/>
          </a:xfrm>
        </p:spPr>
        <p:txBody>
          <a:bodyPr>
            <a:normAutofit/>
          </a:bodyPr>
          <a:lstStyle/>
          <a:p>
            <a:r>
              <a:rPr lang="en-US" dirty="0"/>
              <a:t>Much progress has been made in the development of MACE arrangements across London </a:t>
            </a:r>
          </a:p>
          <a:p>
            <a:r>
              <a:rPr lang="en-US" dirty="0"/>
              <a:t>Implementation of the structures proposed in the 2021 protocol varies between boroughs, leading to variation in terminology, arrangements for multi-agency meetings and their effectiveness</a:t>
            </a:r>
          </a:p>
          <a:p>
            <a:r>
              <a:rPr lang="en-US" dirty="0"/>
              <a:t>Most practice development is taking place at borough level, giving rise to duplication of work in the development of risk checklists, referral forms and assessment arrangements. </a:t>
            </a:r>
          </a:p>
          <a:p>
            <a:r>
              <a:rPr lang="en-US" dirty="0"/>
              <a:t>A lot of material has been developed, and now is the time to bring together what is working well.</a:t>
            </a:r>
          </a:p>
          <a:p>
            <a:endParaRPr lang="en-GB" dirty="0"/>
          </a:p>
        </p:txBody>
      </p:sp>
    </p:spTree>
    <p:extLst>
      <p:ext uri="{BB962C8B-B14F-4D97-AF65-F5344CB8AC3E}">
        <p14:creationId xmlns:p14="http://schemas.microsoft.com/office/powerpoint/2010/main" val="3487157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chemeClr val="accent2">
                    <a:lumMod val="75000"/>
                  </a:schemeClr>
                </a:solidFill>
              </a:rPr>
              <a:t>Headlines (2)</a:t>
            </a:r>
            <a:r>
              <a:rPr lang="en-GB" dirty="0"/>
              <a:t> </a:t>
            </a:r>
          </a:p>
        </p:txBody>
      </p:sp>
      <p:sp>
        <p:nvSpPr>
          <p:cNvPr id="3" name="Content Placeholder 2"/>
          <p:cNvSpPr>
            <a:spLocks noGrp="1"/>
          </p:cNvSpPr>
          <p:nvPr>
            <p:ph idx="1"/>
          </p:nvPr>
        </p:nvSpPr>
        <p:spPr>
          <a:xfrm>
            <a:off x="838200" y="1429555"/>
            <a:ext cx="10515600" cy="4747408"/>
          </a:xfrm>
        </p:spPr>
        <p:txBody>
          <a:bodyPr/>
          <a:lstStyle/>
          <a:p>
            <a:r>
              <a:rPr lang="en-US" dirty="0"/>
              <a:t>MACE is a complex meeting. Chairing MACE is a challenge. Standards of chairing varied. High turnover of officer in key posts meant that the MPS contribution sometimes fell short of the approach set out in the protocol.</a:t>
            </a:r>
          </a:p>
          <a:p>
            <a:r>
              <a:rPr lang="en-US" dirty="0"/>
              <a:t>Inconsistency in approach means that service user experience and outcomes MUST vary.</a:t>
            </a:r>
          </a:p>
          <a:p>
            <a:r>
              <a:rPr lang="en-US" dirty="0"/>
              <a:t>There is currently no agreed framework for collection of data and measurement of effectiveness, though work beginning in some areas</a:t>
            </a:r>
          </a:p>
          <a:p>
            <a:r>
              <a:rPr lang="en-US" dirty="0"/>
              <a:t>Fragmentation makes service improvement more difficult to achieve</a:t>
            </a:r>
          </a:p>
          <a:p>
            <a:endParaRPr lang="en-GB" dirty="0"/>
          </a:p>
        </p:txBody>
      </p:sp>
    </p:spTree>
    <p:extLst>
      <p:ext uri="{BB962C8B-B14F-4D97-AF65-F5344CB8AC3E}">
        <p14:creationId xmlns:p14="http://schemas.microsoft.com/office/powerpoint/2010/main" val="2683026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9ECEB-B4BC-A77B-0A2D-6A7599518230}"/>
              </a:ext>
            </a:extLst>
          </p:cNvPr>
          <p:cNvSpPr>
            <a:spLocks noGrp="1"/>
          </p:cNvSpPr>
          <p:nvPr>
            <p:ph type="title"/>
          </p:nvPr>
        </p:nvSpPr>
        <p:spPr>
          <a:xfrm>
            <a:off x="838200" y="437882"/>
            <a:ext cx="10515600" cy="914400"/>
          </a:xfrm>
        </p:spPr>
        <p:txBody>
          <a:bodyPr>
            <a:normAutofit/>
          </a:bodyPr>
          <a:lstStyle/>
          <a:p>
            <a:r>
              <a:rPr lang="en-GB" b="1" dirty="0">
                <a:solidFill>
                  <a:schemeClr val="accent2">
                    <a:lumMod val="75000"/>
                  </a:schemeClr>
                </a:solidFill>
              </a:rPr>
              <a:t>Specific findings (1)</a:t>
            </a:r>
          </a:p>
        </p:txBody>
      </p:sp>
      <p:sp>
        <p:nvSpPr>
          <p:cNvPr id="3" name="Content Placeholder 2">
            <a:extLst>
              <a:ext uri="{FF2B5EF4-FFF2-40B4-BE49-F238E27FC236}">
                <a16:creationId xmlns:a16="http://schemas.microsoft.com/office/drawing/2014/main" id="{D452E7A3-B224-113D-A542-9D2111F454F9}"/>
              </a:ext>
            </a:extLst>
          </p:cNvPr>
          <p:cNvSpPr>
            <a:spLocks noGrp="1"/>
          </p:cNvSpPr>
          <p:nvPr>
            <p:ph idx="1"/>
          </p:nvPr>
        </p:nvSpPr>
        <p:spPr>
          <a:xfrm>
            <a:off x="1018504" y="1249250"/>
            <a:ext cx="10515600" cy="4803819"/>
          </a:xfrm>
        </p:spPr>
        <p:txBody>
          <a:bodyPr>
            <a:noAutofit/>
          </a:bodyPr>
          <a:lstStyle/>
          <a:p>
            <a:r>
              <a:rPr lang="en-US" sz="2400" dirty="0"/>
              <a:t>Some partnerships struggled with the agenda and structure of their MACE meeting, continuing to discuss large numbers of individual  victims</a:t>
            </a:r>
          </a:p>
          <a:p>
            <a:r>
              <a:rPr lang="en-GB" sz="2400" dirty="0"/>
              <a:t>Some partnerships struggle to focus on </a:t>
            </a:r>
            <a:r>
              <a:rPr lang="en-US" sz="2400" dirty="0"/>
              <a:t>other aspects of the VOLT mnemonic (Offender, Location, Theme). As a result, </a:t>
            </a:r>
            <a:r>
              <a:rPr lang="en-GB" sz="2400" dirty="0"/>
              <a:t>disruption and offender work is under-represented </a:t>
            </a:r>
          </a:p>
          <a:p>
            <a:r>
              <a:rPr lang="en-US" sz="2400" dirty="0"/>
              <a:t>MACE meeting membership sometimes large, with representation at different levels of seniority, and a lack of shared understanding of the purpose of the meeting</a:t>
            </a:r>
          </a:p>
          <a:p>
            <a:r>
              <a:rPr lang="en-US" sz="2400" dirty="0"/>
              <a:t>Only limited operational oversight and information from which to develop a strategy</a:t>
            </a:r>
          </a:p>
          <a:p>
            <a:r>
              <a:rPr lang="en-US" sz="2400" b="1" dirty="0"/>
              <a:t>A number of boroughs had worked with the new protocol, managing to cut down on the number of young people discussed at MACE and to devote much more of the meeting to Offenders, Locations and Themes</a:t>
            </a:r>
          </a:p>
          <a:p>
            <a:endParaRPr lang="en-US" dirty="0"/>
          </a:p>
        </p:txBody>
      </p:sp>
    </p:spTree>
    <p:extLst>
      <p:ext uri="{BB962C8B-B14F-4D97-AF65-F5344CB8AC3E}">
        <p14:creationId xmlns:p14="http://schemas.microsoft.com/office/powerpoint/2010/main" val="1865552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chemeClr val="accent2">
                    <a:lumMod val="75000"/>
                  </a:schemeClr>
                </a:solidFill>
              </a:rPr>
              <a:t>Specific findings (2)</a:t>
            </a:r>
          </a:p>
        </p:txBody>
      </p:sp>
      <p:sp>
        <p:nvSpPr>
          <p:cNvPr id="3" name="Content Placeholder 2"/>
          <p:cNvSpPr>
            <a:spLocks noGrp="1"/>
          </p:cNvSpPr>
          <p:nvPr>
            <p:ph idx="1"/>
          </p:nvPr>
        </p:nvSpPr>
        <p:spPr>
          <a:xfrm>
            <a:off x="838200" y="1648496"/>
            <a:ext cx="10515600" cy="4528467"/>
          </a:xfrm>
        </p:spPr>
        <p:txBody>
          <a:bodyPr>
            <a:normAutofit lnSpcReduction="10000"/>
          </a:bodyPr>
          <a:lstStyle/>
          <a:p>
            <a:r>
              <a:rPr lang="en-US" sz="3000" dirty="0"/>
              <a:t>Police contribution varies between BCUs and between different types of exploitation</a:t>
            </a:r>
          </a:p>
          <a:p>
            <a:r>
              <a:rPr lang="en-US" sz="3000" dirty="0"/>
              <a:t>NHS and Education sector contribution to MACE arrangements was highly variable</a:t>
            </a:r>
          </a:p>
          <a:p>
            <a:r>
              <a:rPr lang="en-US" sz="3000" dirty="0"/>
              <a:t>Cross border working (e.g. safeguarding families and children that move) is inconsistent and has no agreed framework, procedures or standards</a:t>
            </a:r>
          </a:p>
          <a:p>
            <a:r>
              <a:rPr lang="en-US" sz="3000" dirty="0"/>
              <a:t>Arrangements to safeguard young adults from exploitation are under-developed and not yet fully engaging agencies with adult responsibilities such as adult social care and the probation service</a:t>
            </a:r>
          </a:p>
          <a:p>
            <a:endParaRPr lang="en-GB" dirty="0"/>
          </a:p>
          <a:p>
            <a:endParaRPr lang="en-GB" dirty="0"/>
          </a:p>
        </p:txBody>
      </p:sp>
    </p:spTree>
    <p:extLst>
      <p:ext uri="{BB962C8B-B14F-4D97-AF65-F5344CB8AC3E}">
        <p14:creationId xmlns:p14="http://schemas.microsoft.com/office/powerpoint/2010/main" val="11961765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1768</Words>
  <Application>Microsoft Office PowerPoint</Application>
  <PresentationFormat>Widescreen</PresentationFormat>
  <Paragraphs>130</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MACE Peer Review Findings</vt:lpstr>
      <vt:lpstr>PowerPoint Presentation</vt:lpstr>
      <vt:lpstr>Evolution of the Operational Protocol</vt:lpstr>
      <vt:lpstr>Peer Review approach</vt:lpstr>
      <vt:lpstr>Key themes </vt:lpstr>
      <vt:lpstr>Headlines (1)</vt:lpstr>
      <vt:lpstr>Headlines (2) </vt:lpstr>
      <vt:lpstr>Specific findings (1)</vt:lpstr>
      <vt:lpstr>Specific findings (2)</vt:lpstr>
      <vt:lpstr>Proposed project priorities</vt:lpstr>
      <vt:lpstr>Mandate for further work and the approach taken</vt:lpstr>
      <vt:lpstr>Proposed project structure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MACE Peer Review Findings</dc:title>
  <dc:creator>Keith Ibbetson</dc:creator>
  <cp:lastModifiedBy>Ben Byrne</cp:lastModifiedBy>
  <cp:revision>26</cp:revision>
  <cp:lastPrinted>2023-01-12T10:55:27Z</cp:lastPrinted>
  <dcterms:created xsi:type="dcterms:W3CDTF">2023-01-10T12:44:12Z</dcterms:created>
  <dcterms:modified xsi:type="dcterms:W3CDTF">2023-02-03T09:06:15Z</dcterms:modified>
</cp:coreProperties>
</file>